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789_F97A8CDF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modernComment_799_A2D5C824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88" r:id="rId1"/>
  </p:sldMasterIdLst>
  <p:notesMasterIdLst>
    <p:notesMasterId r:id="rId73"/>
  </p:notesMasterIdLst>
  <p:handoutMasterIdLst>
    <p:handoutMasterId r:id="rId74"/>
  </p:handoutMasterIdLst>
  <p:sldIdLst>
    <p:sldId id="1926" r:id="rId2"/>
    <p:sldId id="1929" r:id="rId3"/>
    <p:sldId id="1999" r:id="rId4"/>
    <p:sldId id="2091" r:id="rId5"/>
    <p:sldId id="2090" r:id="rId6"/>
    <p:sldId id="2089" r:id="rId7"/>
    <p:sldId id="2016" r:id="rId8"/>
    <p:sldId id="2077" r:id="rId9"/>
    <p:sldId id="2078" r:id="rId10"/>
    <p:sldId id="2019" r:id="rId11"/>
    <p:sldId id="2024" r:id="rId12"/>
    <p:sldId id="2066" r:id="rId13"/>
    <p:sldId id="2021" r:id="rId14"/>
    <p:sldId id="2079" r:id="rId15"/>
    <p:sldId id="2081" r:id="rId16"/>
    <p:sldId id="2082" r:id="rId17"/>
    <p:sldId id="2083" r:id="rId18"/>
    <p:sldId id="1939" r:id="rId19"/>
    <p:sldId id="1990" r:id="rId20"/>
    <p:sldId id="1992" r:id="rId21"/>
    <p:sldId id="1991" r:id="rId22"/>
    <p:sldId id="1993" r:id="rId23"/>
    <p:sldId id="1994" r:id="rId24"/>
    <p:sldId id="2067" r:id="rId25"/>
    <p:sldId id="2068" r:id="rId26"/>
    <p:sldId id="2069" r:id="rId27"/>
    <p:sldId id="2029" r:id="rId28"/>
    <p:sldId id="2030" r:id="rId29"/>
    <p:sldId id="2044" r:id="rId30"/>
    <p:sldId id="2048" r:id="rId31"/>
    <p:sldId id="2055" r:id="rId32"/>
    <p:sldId id="2054" r:id="rId33"/>
    <p:sldId id="2053" r:id="rId34"/>
    <p:sldId id="2052" r:id="rId35"/>
    <p:sldId id="2037" r:id="rId36"/>
    <p:sldId id="2057" r:id="rId37"/>
    <p:sldId id="2071" r:id="rId38"/>
    <p:sldId id="2073" r:id="rId39"/>
    <p:sldId id="2070" r:id="rId40"/>
    <p:sldId id="2058" r:id="rId41"/>
    <p:sldId id="2059" r:id="rId42"/>
    <p:sldId id="2060" r:id="rId43"/>
    <p:sldId id="2065" r:id="rId44"/>
    <p:sldId id="2062" r:id="rId45"/>
    <p:sldId id="2063" r:id="rId46"/>
    <p:sldId id="2064" r:id="rId47"/>
    <p:sldId id="2032" r:id="rId48"/>
    <p:sldId id="2033" r:id="rId49"/>
    <p:sldId id="2088" r:id="rId50"/>
    <p:sldId id="2097" r:id="rId51"/>
    <p:sldId id="2096" r:id="rId52"/>
    <p:sldId id="2095" r:id="rId53"/>
    <p:sldId id="2094" r:id="rId54"/>
    <p:sldId id="2093" r:id="rId55"/>
    <p:sldId id="2092" r:id="rId56"/>
    <p:sldId id="2010" r:id="rId57"/>
    <p:sldId id="1952" r:id="rId58"/>
    <p:sldId id="1948" r:id="rId59"/>
    <p:sldId id="1949" r:id="rId60"/>
    <p:sldId id="1954" r:id="rId61"/>
    <p:sldId id="1945" r:id="rId62"/>
    <p:sldId id="2036" r:id="rId63"/>
    <p:sldId id="1951" r:id="rId64"/>
    <p:sldId id="2098" r:id="rId65"/>
    <p:sldId id="2076" r:id="rId66"/>
    <p:sldId id="1955" r:id="rId67"/>
    <p:sldId id="1956" r:id="rId68"/>
    <p:sldId id="1957" r:id="rId69"/>
    <p:sldId id="1958" r:id="rId70"/>
    <p:sldId id="1959" r:id="rId71"/>
    <p:sldId id="1960" r:id="rId72"/>
  </p:sldIdLst>
  <p:sldSz cx="12192000" cy="6858000"/>
  <p:notesSz cx="6858000" cy="9144000"/>
  <p:embeddedFontLst>
    <p:embeddedFont>
      <p:font typeface="Cambria Math" panose="02040503050406030204" pitchFamily="18" charset="0"/>
      <p:regular r:id="rId75"/>
    </p:embeddedFont>
    <p:embeddedFont>
      <p:font typeface="Open Sans" panose="020B0606030504020204" pitchFamily="34" charset="0"/>
      <p:regular r:id="rId76"/>
      <p:bold r:id="rId77"/>
      <p:italic r:id="rId78"/>
      <p:boldItalic r:id="rId79"/>
    </p:embeddedFont>
    <p:embeddedFont>
      <p:font typeface="Open Sans bold" panose="020B0706030804020204" pitchFamily="34" charset="0"/>
      <p:regular r:id="rId80"/>
      <p:bold r:id="rId81"/>
      <p:italic r:id="rId82"/>
      <p:boldItalic r:id="rId83"/>
    </p:embeddedFont>
    <p:embeddedFont>
      <p:font typeface="Open Sans Light" panose="020B0306030504020204" pitchFamily="34" charset="0"/>
      <p:regular r:id="rId84"/>
      <p:italic r:id="rId85"/>
    </p:embeddedFont>
    <p:embeddedFont>
      <p:font typeface="Open Sans SemiBold" panose="020B0606030504020204" pitchFamily="34" charset="0"/>
      <p:regular r:id="rId86"/>
      <p:bold r:id="rId87"/>
      <p:italic r:id="rId88"/>
      <p:boldItalic r:id="rId8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: Title" id="{7D1F2A88-9EF1-C940-B849-EE7D1949366C}">
          <p14:sldIdLst>
            <p14:sldId id="1926"/>
          </p14:sldIdLst>
        </p14:section>
        <p14:section name="2: Overview" id="{78B320C0-F9B8-A44E-B425-1932722FAA21}">
          <p14:sldIdLst>
            <p14:sldId id="1929"/>
          </p14:sldIdLst>
        </p14:section>
        <p14:section name="3: Background - Global sensitivity analysis" id="{0C35105D-FCA8-1D47-A10A-89F63429A840}">
          <p14:sldIdLst>
            <p14:sldId id="1999"/>
            <p14:sldId id="2091"/>
            <p14:sldId id="2090"/>
            <p14:sldId id="2089"/>
          </p14:sldIdLst>
        </p14:section>
        <p14:section name="4: Background - Sensitivity indices" id="{805A9B21-9FA6-D24B-8BA1-4D4A5068FFB4}">
          <p14:sldIdLst>
            <p14:sldId id="2016"/>
            <p14:sldId id="2077"/>
            <p14:sldId id="2078"/>
          </p14:sldIdLst>
        </p14:section>
        <p14:section name="5: Background - Saltelli method" id="{64BFB02B-AA23-8040-8EDA-FA4A4AEF5077}">
          <p14:sldIdLst>
            <p14:sldId id="2019"/>
            <p14:sldId id="2024"/>
            <p14:sldId id="2066"/>
          </p14:sldIdLst>
        </p14:section>
        <p14:section name="6: Background - Saltelli method" id="{5B7BF7C3-C2DE-2949-954D-62E488C9A2B7}">
          <p14:sldIdLst>
            <p14:sldId id="2021"/>
            <p14:sldId id="2079"/>
            <p14:sldId id="2081"/>
            <p14:sldId id="2082"/>
            <p14:sldId id="2083"/>
            <p14:sldId id="1939"/>
          </p14:sldIdLst>
        </p14:section>
        <p14:section name="7: Background - Stochastic solvers" id="{D9D86A9B-BC95-2744-9C67-1A6EE263F83B}">
          <p14:sldIdLst>
            <p14:sldId id="1990"/>
            <p14:sldId id="1992"/>
            <p14:sldId id="1991"/>
            <p14:sldId id="1993"/>
            <p14:sldId id="1994"/>
          </p14:sldIdLst>
        </p14:section>
        <p14:section name="8: Saltelli method with stochastic solvers" id="{CEEEFEFD-5F8C-184C-B5C1-043FF2E37B5F}">
          <p14:sldIdLst>
            <p14:sldId id="2067"/>
            <p14:sldId id="2068"/>
            <p14:sldId id="2069"/>
          </p14:sldIdLst>
        </p14:section>
        <p14:section name="9: Saltelli method with stochastic solvers" id="{89E4B813-B1AD-A743-B10F-5E472743E9EA}">
          <p14:sldIdLst>
            <p14:sldId id="2029"/>
            <p14:sldId id="2030"/>
          </p14:sldIdLst>
        </p14:section>
        <p14:section name="10: Variance deconvolution" id="{E76EDDB5-75E1-B743-A6E8-7BDC8B7B1A45}">
          <p14:sldIdLst>
            <p14:sldId id="2044"/>
            <p14:sldId id="2048"/>
            <p14:sldId id="2055"/>
            <p14:sldId id="2054"/>
            <p14:sldId id="2053"/>
            <p14:sldId id="2052"/>
          </p14:sldIdLst>
        </p14:section>
        <p14:section name="11: Modified Saltelli Method" id="{37879F67-BB76-9840-85E8-4FCBE88022CD}">
          <p14:sldIdLst>
            <p14:sldId id="2037"/>
            <p14:sldId id="2057"/>
            <p14:sldId id="2071"/>
            <p14:sldId id="2073"/>
            <p14:sldId id="2070"/>
            <p14:sldId id="2058"/>
            <p14:sldId id="2059"/>
            <p14:sldId id="2060"/>
            <p14:sldId id="2065"/>
            <p14:sldId id="2062"/>
            <p14:sldId id="2063"/>
            <p14:sldId id="2064"/>
          </p14:sldIdLst>
        </p14:section>
        <p14:section name="12: Modified Saltelli method" id="{D23DEBA1-94E6-8D4D-9D36-7A1CE4293E5F}">
          <p14:sldIdLst>
            <p14:sldId id="2032"/>
            <p14:sldId id="2033"/>
          </p14:sldIdLst>
        </p14:section>
        <p14:section name="13: Radiation transport test problem" id="{6512E3EF-CA44-2C49-B45A-930B38465B18}">
          <p14:sldIdLst>
            <p14:sldId id="2088"/>
            <p14:sldId id="2097"/>
            <p14:sldId id="2096"/>
            <p14:sldId id="2095"/>
            <p14:sldId id="2094"/>
            <p14:sldId id="2093"/>
            <p14:sldId id="2092"/>
          </p14:sldIdLst>
        </p14:section>
        <p14:section name="14: Distributions over 25000 repetitions" id="{3B99113A-D071-8544-8B99-5DE58A3B2E4D}">
          <p14:sldIdLst>
            <p14:sldId id="2010"/>
            <p14:sldId id="1952"/>
          </p14:sldIdLst>
        </p14:section>
        <p14:section name="15: Distributions over 25000 repetitions" id="{A10CFCF3-61DE-EA4C-883E-A3F0836884AD}">
          <p14:sldIdLst>
            <p14:sldId id="1948"/>
          </p14:sldIdLst>
        </p14:section>
        <p14:section name="16: Distributions over 25000 repetitions" id="{06001378-B578-564F-826A-9FDBBBD2308C}">
          <p14:sldIdLst>
            <p14:sldId id="1949"/>
          </p14:sldIdLst>
        </p14:section>
        <p14:section name="17: Distributions over 25000 repetitions" id="{84635C3B-12A2-8345-8944-B11E24817A17}">
          <p14:sldIdLst>
            <p14:sldId id="1954"/>
          </p14:sldIdLst>
        </p14:section>
        <p14:section name="18: Results over 25000 repetitions" id="{87B0CBC7-7F37-2C44-94B2-7D964FB2AF67}">
          <p14:sldIdLst>
            <p14:sldId id="1945"/>
          </p14:sldIdLst>
        </p14:section>
        <p14:section name="19: Future and conclusions" id="{34015FF1-65AD-C047-B18E-9C4870BC09EA}">
          <p14:sldIdLst>
            <p14:sldId id="2036"/>
          </p14:sldIdLst>
        </p14:section>
        <p14:section name="References" id="{4D4E6945-F617-7E43-93B0-3F79B8ADFFC7}">
          <p14:sldIdLst>
            <p14:sldId id="1951"/>
            <p14:sldId id="2098"/>
          </p14:sldIdLst>
        </p14:section>
        <p14:section name="Additional data for questions" id="{AE6E0789-24D9-9B4F-A268-F6B82C258E35}">
          <p14:sldIdLst>
            <p14:sldId id="2076"/>
            <p14:sldId id="1955"/>
            <p14:sldId id="1956"/>
            <p14:sldId id="1957"/>
            <p14:sldId id="1958"/>
            <p14:sldId id="1959"/>
            <p14:sldId id="19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A95AED9-F252-BCC3-9E24-D42F10E02008}" name="Clements, Kayla Beth" initials="CKB" userId="S::kbcleme@sandia.gov::b3d360f2-e199-4ba7-9e6f-f9f16699dc5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66BD"/>
    <a:srgbClr val="2776B4"/>
    <a:srgbClr val="D72525"/>
    <a:srgbClr val="F77E10"/>
    <a:srgbClr val="8DCEE7"/>
    <a:srgbClr val="B1E9FF"/>
    <a:srgbClr val="00AFDD"/>
    <a:srgbClr val="214A63"/>
    <a:srgbClr val="2674B3"/>
    <a:srgbClr val="D426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90" autoAdjust="0"/>
    <p:restoredTop sz="96966" autoAdjust="0"/>
  </p:normalViewPr>
  <p:slideViewPr>
    <p:cSldViewPr snapToGrid="0" showGuides="1">
      <p:cViewPr varScale="1">
        <p:scale>
          <a:sx n="127" d="100"/>
          <a:sy n="127" d="100"/>
        </p:scale>
        <p:origin x="216" y="288"/>
      </p:cViewPr>
      <p:guideLst/>
    </p:cSldViewPr>
  </p:slideViewPr>
  <p:outlineViewPr>
    <p:cViewPr>
      <p:scale>
        <a:sx n="33" d="100"/>
        <a:sy n="33" d="100"/>
      </p:scale>
      <p:origin x="0" y="-2152"/>
    </p:cViewPr>
  </p:outlineViewPr>
  <p:notesTextViewPr>
    <p:cViewPr>
      <p:scale>
        <a:sx n="85" d="100"/>
        <a:sy n="85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2752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3.fntdata"/></Relationships>
</file>

<file path=ppt/comments/modernComment_789_F97A8CD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4A615E-5418-AE47-A55F-79E33B384CDD}" authorId="{9A95AED9-F252-BCC3-9E24-D42F10E02008}" created="2023-08-08T20:54:48.100">
    <pc:sldMkLst xmlns:pc="http://schemas.microsoft.com/office/powerpoint/2013/main/command">
      <pc:docMk/>
      <pc:sldMk cId="4185558239" sldId="1929"/>
    </pc:sldMkLst>
    <p188:txBody>
      <a:bodyPr/>
      <a:lstStyle/>
      <a:p>
        <a:r>
          <a:rPr lang="en-US"/>
          <a:t>Rather than chronology of presentation, communicate why this matters</a:t>
        </a:r>
      </a:p>
    </p188:txBody>
  </p188:cm>
</p188:cmLst>
</file>

<file path=ppt/comments/modernComment_799_A2D5C8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E41719-FAB8-3842-A14A-879F88628899}" authorId="{9A95AED9-F252-BCC3-9E24-D42F10E02008}" created="2023-08-08T20:54:30.626">
    <pc:sldMkLst xmlns:pc="http://schemas.microsoft.com/office/powerpoint/2013/main/command">
      <pc:docMk/>
      <pc:sldMk cId="2731919396" sldId="1945"/>
    </pc:sldMkLst>
    <p188:txBody>
      <a:bodyPr/>
      <a:lstStyle/>
      <a:p>
        <a:r>
          <a:rPr lang="en-US"/>
          <a:t>Carry plot colors through to this table, introduce shape/line differences as alternative to red/green. 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12B77-F7E2-4D68-A9CB-41B8CCDC9B29}" type="datetimeFigureOut">
              <a:rPr lang="en-US" smtClean="0">
                <a:latin typeface="Open Sans" panose="020B0606030504020204" pitchFamily="34" charset="0"/>
              </a:rPr>
              <a:t>8/15/23</a:t>
            </a:fld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23351-3FB3-4478-AE7D-BEC670948232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645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896A8DF4-6A87-4F69-8212-F0A65870B2F2}" type="datetimeFigureOut">
              <a:rPr lang="en-US" smtClean="0"/>
              <a:pPr/>
              <a:t>8/15/23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E21A7267-269F-4D26-9F96-B6358A06B9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1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Title</a:t>
            </a:r>
          </a:p>
          <a:p>
            <a:pPr marL="228600" indent="-228600">
              <a:buAutoNum type="arabicPeriod"/>
            </a:pPr>
            <a:r>
              <a:rPr lang="en-US" dirty="0"/>
              <a:t>Self-introduction: PhD student under Todd Palmer at Oregon State University, funded by CEMeNT. Mentors at Sandia National Lab are Gianluca and Aaron.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93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/ftp/</a:t>
            </a:r>
            <a:r>
              <a:rPr lang="en-US" dirty="0" err="1"/>
              <a:t>arxiv</a:t>
            </a:r>
            <a:r>
              <a:rPr lang="en-US" dirty="0"/>
              <a:t>/papers/2203/2203.00639.pdf</a:t>
            </a:r>
          </a:p>
          <a:p>
            <a:r>
              <a:rPr lang="en-US" dirty="0" err="1"/>
              <a:t>S_i</a:t>
            </a:r>
            <a:r>
              <a:rPr lang="en-US" dirty="0"/>
              <a:t> = </a:t>
            </a:r>
          </a:p>
          <a:p>
            <a:r>
              <a:rPr lang="en-US" dirty="0"/>
              <a:t>“Fractional reduction in V[Q] which would be obtained on average if </a:t>
            </a:r>
            <a:r>
              <a:rPr lang="en-US" dirty="0" err="1"/>
              <a:t>xi_i</a:t>
            </a:r>
            <a:r>
              <a:rPr lang="en-US" dirty="0"/>
              <a:t> could be fixed.”</a:t>
            </a:r>
          </a:p>
          <a:p>
            <a:r>
              <a:rPr lang="en-US" dirty="0"/>
              <a:t>“Fraction of variance that would remain on average if one received perfect information on all other factors”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00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/ftp/</a:t>
            </a:r>
            <a:r>
              <a:rPr lang="en-US" dirty="0" err="1"/>
              <a:t>arxiv</a:t>
            </a:r>
            <a:r>
              <a:rPr lang="en-US" dirty="0"/>
              <a:t>/papers/2203/2203.00639.pdf</a:t>
            </a:r>
          </a:p>
          <a:p>
            <a:r>
              <a:rPr lang="en-US" dirty="0" err="1"/>
              <a:t>S_i</a:t>
            </a:r>
            <a:r>
              <a:rPr lang="en-US" dirty="0"/>
              <a:t> = </a:t>
            </a:r>
          </a:p>
          <a:p>
            <a:r>
              <a:rPr lang="en-US" dirty="0"/>
              <a:t>“Fractional reduction in V[Q] which would be obtained on average if </a:t>
            </a:r>
            <a:r>
              <a:rPr lang="en-US" dirty="0" err="1"/>
              <a:t>xi_i</a:t>
            </a:r>
            <a:r>
              <a:rPr lang="en-US" dirty="0"/>
              <a:t> could be fixed.”</a:t>
            </a:r>
          </a:p>
          <a:p>
            <a:r>
              <a:rPr lang="en-US" dirty="0"/>
              <a:t>“Fraction of variance that would remain on average if one received perfect information on all other factors”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63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/ftp/</a:t>
            </a:r>
            <a:r>
              <a:rPr lang="en-US" dirty="0" err="1"/>
              <a:t>arxiv</a:t>
            </a:r>
            <a:r>
              <a:rPr lang="en-US" dirty="0"/>
              <a:t>/papers/2203/2203.00639.pdf</a:t>
            </a:r>
          </a:p>
          <a:p>
            <a:r>
              <a:rPr lang="en-US" dirty="0" err="1"/>
              <a:t>S_i</a:t>
            </a:r>
            <a:r>
              <a:rPr lang="en-US" dirty="0"/>
              <a:t> = </a:t>
            </a:r>
          </a:p>
          <a:p>
            <a:r>
              <a:rPr lang="en-US" dirty="0"/>
              <a:t>“Fractional reduction in V[Q] which would be obtained on average if </a:t>
            </a:r>
            <a:r>
              <a:rPr lang="en-US" dirty="0" err="1"/>
              <a:t>xi_i</a:t>
            </a:r>
            <a:r>
              <a:rPr lang="en-US" dirty="0"/>
              <a:t> could be fixed.”</a:t>
            </a:r>
          </a:p>
          <a:p>
            <a:r>
              <a:rPr lang="en-US" dirty="0"/>
              <a:t>“Fraction of variance that would remain on average if one received perfect information on all other factors”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90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/ftp/</a:t>
            </a:r>
            <a:r>
              <a:rPr lang="en-US" dirty="0" err="1"/>
              <a:t>arxiv</a:t>
            </a:r>
            <a:r>
              <a:rPr lang="en-US" dirty="0"/>
              <a:t>/papers/2203/2203.00639.pdf</a:t>
            </a:r>
          </a:p>
          <a:p>
            <a:r>
              <a:rPr lang="en-US" dirty="0" err="1"/>
              <a:t>S_i</a:t>
            </a:r>
            <a:r>
              <a:rPr lang="en-US" dirty="0"/>
              <a:t> = </a:t>
            </a:r>
          </a:p>
          <a:p>
            <a:r>
              <a:rPr lang="en-US" dirty="0"/>
              <a:t>“Fractional reduction in V[Q] which would be obtained on average if </a:t>
            </a:r>
            <a:r>
              <a:rPr lang="en-US" dirty="0" err="1"/>
              <a:t>xi_i</a:t>
            </a:r>
            <a:r>
              <a:rPr lang="en-US" dirty="0"/>
              <a:t> could be fixed.”</a:t>
            </a:r>
          </a:p>
          <a:p>
            <a:r>
              <a:rPr lang="en-US" dirty="0"/>
              <a:t>“Fraction of variance that would remain on average if one received perfect information on all other factors”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32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/ftp/</a:t>
            </a:r>
            <a:r>
              <a:rPr lang="en-US" dirty="0" err="1"/>
              <a:t>arxiv</a:t>
            </a:r>
            <a:r>
              <a:rPr lang="en-US" dirty="0"/>
              <a:t>/papers/2203/2203.00639.pdf</a:t>
            </a:r>
          </a:p>
          <a:p>
            <a:r>
              <a:rPr lang="en-US" dirty="0" err="1"/>
              <a:t>S_i</a:t>
            </a:r>
            <a:r>
              <a:rPr lang="en-US" dirty="0"/>
              <a:t> = </a:t>
            </a:r>
          </a:p>
          <a:p>
            <a:r>
              <a:rPr lang="en-US" dirty="0"/>
              <a:t>“Fractional reduction in V[Q] which would be obtained on average if </a:t>
            </a:r>
            <a:r>
              <a:rPr lang="en-US" dirty="0" err="1"/>
              <a:t>xi_i</a:t>
            </a:r>
            <a:r>
              <a:rPr lang="en-US" dirty="0"/>
              <a:t> could be fixed.”</a:t>
            </a:r>
          </a:p>
          <a:p>
            <a:r>
              <a:rPr lang="en-US" dirty="0"/>
              <a:t>“Fraction of variance that would remain on average if one received perfect information on all other factors”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32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/ftp/</a:t>
            </a:r>
            <a:r>
              <a:rPr lang="en-US" dirty="0" err="1"/>
              <a:t>arxiv</a:t>
            </a:r>
            <a:r>
              <a:rPr lang="en-US" dirty="0"/>
              <a:t>/papers/2203/2203.00639.pdf</a:t>
            </a:r>
          </a:p>
          <a:p>
            <a:r>
              <a:rPr lang="en-US" dirty="0" err="1"/>
              <a:t>S_i</a:t>
            </a:r>
            <a:r>
              <a:rPr lang="en-US" dirty="0"/>
              <a:t> = </a:t>
            </a:r>
          </a:p>
          <a:p>
            <a:r>
              <a:rPr lang="en-US" dirty="0"/>
              <a:t>“Fractional reduction in V[Q] which would be obtained on average if </a:t>
            </a:r>
            <a:r>
              <a:rPr lang="en-US" dirty="0" err="1"/>
              <a:t>xi_i</a:t>
            </a:r>
            <a:r>
              <a:rPr lang="en-US" dirty="0"/>
              <a:t> could be fixed.”</a:t>
            </a:r>
          </a:p>
          <a:p>
            <a:r>
              <a:rPr lang="en-US" dirty="0"/>
              <a:t>“Fraction of variance that would remain on average if one received perfect information on all other factors”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72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/ftp/</a:t>
            </a:r>
            <a:r>
              <a:rPr lang="en-US" dirty="0" err="1"/>
              <a:t>arxiv</a:t>
            </a:r>
            <a:r>
              <a:rPr lang="en-US" dirty="0"/>
              <a:t>/papers/2203/2203.00639.pdf</a:t>
            </a:r>
          </a:p>
          <a:p>
            <a:r>
              <a:rPr lang="en-US" dirty="0" err="1"/>
              <a:t>S_i</a:t>
            </a:r>
            <a:r>
              <a:rPr lang="en-US" dirty="0"/>
              <a:t> = </a:t>
            </a:r>
          </a:p>
          <a:p>
            <a:r>
              <a:rPr lang="en-US" dirty="0"/>
              <a:t>“Fractional reduction in V[Q] which would be obtained on average if </a:t>
            </a:r>
            <a:r>
              <a:rPr lang="en-US" dirty="0" err="1"/>
              <a:t>xi_i</a:t>
            </a:r>
            <a:r>
              <a:rPr lang="en-US" dirty="0"/>
              <a:t> could be fixed.”</a:t>
            </a:r>
          </a:p>
          <a:p>
            <a:r>
              <a:rPr lang="en-US" dirty="0"/>
              <a:t>“Fraction of variance that would remain on average if one received perfect information on all other factors”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97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/ftp/</a:t>
            </a:r>
            <a:r>
              <a:rPr lang="en-US" dirty="0" err="1"/>
              <a:t>arxiv</a:t>
            </a:r>
            <a:r>
              <a:rPr lang="en-US" dirty="0"/>
              <a:t>/papers/2203/2203.00639.pdf</a:t>
            </a:r>
          </a:p>
          <a:p>
            <a:r>
              <a:rPr lang="en-US" dirty="0" err="1"/>
              <a:t>S_i</a:t>
            </a:r>
            <a:r>
              <a:rPr lang="en-US" dirty="0"/>
              <a:t> = </a:t>
            </a:r>
          </a:p>
          <a:p>
            <a:r>
              <a:rPr lang="en-US" dirty="0"/>
              <a:t>“Fractional reduction in V[Q] which would be obtained on average if </a:t>
            </a:r>
            <a:r>
              <a:rPr lang="en-US" dirty="0" err="1"/>
              <a:t>xi_i</a:t>
            </a:r>
            <a:r>
              <a:rPr lang="en-US" dirty="0"/>
              <a:t> could be fixed.”</a:t>
            </a:r>
          </a:p>
          <a:p>
            <a:r>
              <a:rPr lang="en-US" dirty="0"/>
              <a:t>“Fraction of variance that would remain on average if one received perfect information on all other factors”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9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/ftp/</a:t>
            </a:r>
            <a:r>
              <a:rPr lang="en-US" dirty="0" err="1"/>
              <a:t>arxiv</a:t>
            </a:r>
            <a:r>
              <a:rPr lang="en-US" dirty="0"/>
              <a:t>/papers/2203/2203.00639.pdf</a:t>
            </a:r>
          </a:p>
          <a:p>
            <a:r>
              <a:rPr lang="en-US" dirty="0" err="1"/>
              <a:t>S_i</a:t>
            </a:r>
            <a:r>
              <a:rPr lang="en-US" dirty="0"/>
              <a:t> = </a:t>
            </a:r>
          </a:p>
          <a:p>
            <a:r>
              <a:rPr lang="en-US" dirty="0"/>
              <a:t>“Fractional reduction in V[Q] which would be obtained on average if </a:t>
            </a:r>
            <a:r>
              <a:rPr lang="en-US" dirty="0" err="1"/>
              <a:t>xi_i</a:t>
            </a:r>
            <a:r>
              <a:rPr lang="en-US" dirty="0"/>
              <a:t> could be fixed.”</a:t>
            </a:r>
          </a:p>
          <a:p>
            <a:r>
              <a:rPr lang="en-US" dirty="0"/>
              <a:t>“Fraction of variance that would remain on average if one received perfect information on all other factors”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60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/ftp/</a:t>
            </a:r>
            <a:r>
              <a:rPr lang="en-US" dirty="0" err="1"/>
              <a:t>arxiv</a:t>
            </a:r>
            <a:r>
              <a:rPr lang="en-US" dirty="0"/>
              <a:t>/papers/2203/2203.00639.pdf</a:t>
            </a:r>
          </a:p>
          <a:p>
            <a:r>
              <a:rPr lang="en-US" dirty="0" err="1"/>
              <a:t>S_i</a:t>
            </a:r>
            <a:r>
              <a:rPr lang="en-US" dirty="0"/>
              <a:t> = </a:t>
            </a:r>
          </a:p>
          <a:p>
            <a:r>
              <a:rPr lang="en-US" dirty="0"/>
              <a:t>“Fractional reduction in V[Q] which would be obtained on average if </a:t>
            </a:r>
            <a:r>
              <a:rPr lang="en-US" dirty="0" err="1"/>
              <a:t>xi_i</a:t>
            </a:r>
            <a:r>
              <a:rPr lang="en-US" dirty="0"/>
              <a:t> could be fixed.”</a:t>
            </a:r>
          </a:p>
          <a:p>
            <a:r>
              <a:rPr lang="en-US" dirty="0"/>
              <a:t>“Fraction of variance that would remain on average if one received perfect information on all other factors”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45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8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/ftp/</a:t>
            </a:r>
            <a:r>
              <a:rPr lang="en-US" dirty="0" err="1"/>
              <a:t>arxiv</a:t>
            </a:r>
            <a:r>
              <a:rPr lang="en-US" dirty="0"/>
              <a:t>/papers/2203/2203.00639.pdf</a:t>
            </a:r>
          </a:p>
          <a:p>
            <a:r>
              <a:rPr lang="en-US" dirty="0" err="1"/>
              <a:t>S_i</a:t>
            </a:r>
            <a:r>
              <a:rPr lang="en-US" dirty="0"/>
              <a:t> = </a:t>
            </a:r>
          </a:p>
          <a:p>
            <a:r>
              <a:rPr lang="en-US" dirty="0"/>
              <a:t>“Fractional reduction in V[Q] which would be obtained on average if </a:t>
            </a:r>
            <a:r>
              <a:rPr lang="en-US" dirty="0" err="1"/>
              <a:t>xi_i</a:t>
            </a:r>
            <a:r>
              <a:rPr lang="en-US" dirty="0"/>
              <a:t> could be fixed.”</a:t>
            </a:r>
          </a:p>
          <a:p>
            <a:r>
              <a:rPr lang="en-US" dirty="0"/>
              <a:t>“Fraction of variance that would remain on average if one received perfect information on all other factors”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2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9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74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67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9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65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56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57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0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98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02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/ftp/</a:t>
            </a:r>
            <a:r>
              <a:rPr lang="en-US" dirty="0" err="1"/>
              <a:t>arxiv</a:t>
            </a:r>
            <a:r>
              <a:rPr lang="en-US" dirty="0"/>
              <a:t>/papers/2203/2203.00639.pdf</a:t>
            </a:r>
          </a:p>
          <a:p>
            <a:r>
              <a:rPr lang="en-US" dirty="0" err="1"/>
              <a:t>S_i</a:t>
            </a:r>
            <a:r>
              <a:rPr lang="en-US" dirty="0"/>
              <a:t> = </a:t>
            </a:r>
          </a:p>
          <a:p>
            <a:r>
              <a:rPr lang="en-US" dirty="0"/>
              <a:t>“Fractional reduction in V[Q] which would be obtained on average if </a:t>
            </a:r>
            <a:r>
              <a:rPr lang="en-US" dirty="0" err="1"/>
              <a:t>xi_i</a:t>
            </a:r>
            <a:r>
              <a:rPr lang="en-US" dirty="0"/>
              <a:t> could be fixed.”</a:t>
            </a:r>
          </a:p>
          <a:p>
            <a:r>
              <a:rPr lang="en-US" dirty="0"/>
              <a:t>“Fraction of variance that would remain on average if one received perfect information on all other factors”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77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/ftp/</a:t>
            </a:r>
            <a:r>
              <a:rPr lang="en-US" dirty="0" err="1"/>
              <a:t>arxiv</a:t>
            </a:r>
            <a:r>
              <a:rPr lang="en-US" dirty="0"/>
              <a:t>/papers/2203/2203.00639.pdf</a:t>
            </a:r>
          </a:p>
          <a:p>
            <a:r>
              <a:rPr lang="en-US" dirty="0" err="1"/>
              <a:t>S_i</a:t>
            </a:r>
            <a:r>
              <a:rPr lang="en-US" dirty="0"/>
              <a:t> = </a:t>
            </a:r>
          </a:p>
          <a:p>
            <a:r>
              <a:rPr lang="en-US" dirty="0"/>
              <a:t>“Fractional reduction in V[Q] which would be obtained on average if </a:t>
            </a:r>
            <a:r>
              <a:rPr lang="en-US" dirty="0" err="1"/>
              <a:t>xi_i</a:t>
            </a:r>
            <a:r>
              <a:rPr lang="en-US" dirty="0"/>
              <a:t> could be fixed.”</a:t>
            </a:r>
          </a:p>
          <a:p>
            <a:r>
              <a:rPr lang="en-US" dirty="0"/>
              <a:t>“Fraction of variance that would remain on average if one received perfect information on all other factors”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24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/ftp/</a:t>
            </a:r>
            <a:r>
              <a:rPr lang="en-US" dirty="0" err="1"/>
              <a:t>arxiv</a:t>
            </a:r>
            <a:r>
              <a:rPr lang="en-US" dirty="0"/>
              <a:t>/papers/2203/2203.00639.pdf</a:t>
            </a:r>
          </a:p>
          <a:p>
            <a:r>
              <a:rPr lang="en-US" dirty="0" err="1"/>
              <a:t>S_i</a:t>
            </a:r>
            <a:r>
              <a:rPr lang="en-US" dirty="0"/>
              <a:t> = </a:t>
            </a:r>
          </a:p>
          <a:p>
            <a:r>
              <a:rPr lang="en-US" dirty="0"/>
              <a:t>“Fractional reduction in V[Q] which would be obtained on average if </a:t>
            </a:r>
            <a:r>
              <a:rPr lang="en-US" dirty="0" err="1"/>
              <a:t>xi_i</a:t>
            </a:r>
            <a:r>
              <a:rPr lang="en-US" dirty="0"/>
              <a:t> could be fixed.”</a:t>
            </a:r>
          </a:p>
          <a:p>
            <a:r>
              <a:rPr lang="en-US" dirty="0"/>
              <a:t>“Fraction of variance that would remain on average if one received perfect information on all other factors”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50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/ftp/</a:t>
            </a:r>
            <a:r>
              <a:rPr lang="en-US" dirty="0" err="1"/>
              <a:t>arxiv</a:t>
            </a:r>
            <a:r>
              <a:rPr lang="en-US" dirty="0"/>
              <a:t>/papers/2203/2203.00639.pdf</a:t>
            </a:r>
          </a:p>
          <a:p>
            <a:r>
              <a:rPr lang="en-US" dirty="0" err="1"/>
              <a:t>S_i</a:t>
            </a:r>
            <a:r>
              <a:rPr lang="en-US" dirty="0"/>
              <a:t> = </a:t>
            </a:r>
          </a:p>
          <a:p>
            <a:r>
              <a:rPr lang="en-US" dirty="0"/>
              <a:t>“Fractional reduction in V[Q] which would be obtained on average if </a:t>
            </a:r>
            <a:r>
              <a:rPr lang="en-US" dirty="0" err="1"/>
              <a:t>xi_i</a:t>
            </a:r>
            <a:r>
              <a:rPr lang="en-US" dirty="0"/>
              <a:t> could be fixed.”</a:t>
            </a:r>
          </a:p>
          <a:p>
            <a:r>
              <a:rPr lang="en-US" dirty="0"/>
              <a:t>“Fraction of variance that would remain on average if one received perfect information on all other factors”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7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0600" y="1575115"/>
            <a:ext cx="6165850" cy="1317382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90599" y="3719997"/>
            <a:ext cx="5243147" cy="66712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b="0" spc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0" y="3015777"/>
            <a:ext cx="6165850" cy="37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58F7247A-244D-6A48-BBB7-15233E751B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25072" y="6629842"/>
            <a:ext cx="2107085" cy="1220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r">
              <a:buNone/>
              <a:defRPr sz="700" b="0" i="0" spc="50" baseline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8DA6BE7-D5D1-5C4B-8879-A66353A851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0600" y="4461152"/>
            <a:ext cx="4739640" cy="6671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FontTx/>
              <a:buNone/>
              <a:defRPr sz="1200" b="0" i="0" spc="5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966239" y="553150"/>
            <a:ext cx="1271441" cy="4923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/>
        </p:nvSpPr>
        <p:spPr>
          <a:xfrm>
            <a:off x="912699" y="1098759"/>
            <a:ext cx="4710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150" baseline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69985-FB39-5049-971A-8BBBC56F2C4E}"/>
              </a:ext>
            </a:extLst>
          </p:cNvPr>
          <p:cNvSpPr txBox="1"/>
          <p:nvPr/>
        </p:nvSpPr>
        <p:spPr>
          <a:xfrm>
            <a:off x="5184673" y="6307251"/>
            <a:ext cx="5745678" cy="28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600" b="0" i="0" kern="120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00" b="0" i="0" kern="1200" err="1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00" b="0" i="0" kern="120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00" b="0" i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DC7756-6766-FF46-BFDC-7CBCF88C2F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5815" y="6362720"/>
            <a:ext cx="654939" cy="159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5135D8-0C79-D249-B01D-F828C90753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075" y="6609587"/>
            <a:ext cx="463192" cy="134533"/>
          </a:xfrm>
          <a:prstGeom prst="rect">
            <a:avLst/>
          </a:prstGeom>
        </p:spPr>
      </p:pic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0A96215-470A-411E-ACA6-0D57252BE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103254"/>
            <a:ext cx="4194074" cy="344104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edit control marking//category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2E2301FC-BB9A-4809-83D4-3B242B2691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6378002"/>
            <a:ext cx="3325369" cy="406738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edit control marking//category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9E1EFD-6583-4EC1-8FA1-27AFA524FFFE}"/>
              </a:ext>
            </a:extLst>
          </p:cNvPr>
          <p:cNvSpPr txBox="1"/>
          <p:nvPr/>
        </p:nvSpPr>
        <p:spPr>
          <a:xfrm>
            <a:off x="5449406" y="5969173"/>
            <a:ext cx="859592" cy="2031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0">
                <a:solidFill>
                  <a:schemeClr val="bg1"/>
                </a:solidFill>
                <a:latin typeface="+mn-lt"/>
              </a:rPr>
              <a:t>Controlled by: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C3F7A196-3C21-419A-B93B-BA8F3D9DF7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92468" y="5966130"/>
            <a:ext cx="5328286" cy="253447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800" b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edit Designating Agency and author/contact information (commonly Sandia National Laboratories)</a:t>
            </a:r>
          </a:p>
        </p:txBody>
      </p:sp>
    </p:spTree>
    <p:extLst>
      <p:ext uri="{BB962C8B-B14F-4D97-AF65-F5344CB8AC3E}">
        <p14:creationId xmlns:p14="http://schemas.microsoft.com/office/powerpoint/2010/main" val="6845087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F14FE9A-967B-49C6-B086-BE760CAE0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28" y="1328928"/>
            <a:ext cx="11042478" cy="45905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95B1422-2C0C-4F59-A292-22E7A4E1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27EE8E4-92E4-4C46-9937-7C828EA37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3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andia Blue Section - C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1985" y="2919047"/>
            <a:ext cx="4598377" cy="1767254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44984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igh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2F28699-D78A-4ADA-87DF-B863411060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9" y="1409701"/>
            <a:ext cx="5600701" cy="4610100"/>
          </a:xfrm>
          <a:prstGeom prst="rect">
            <a:avLst/>
          </a:prstGeom>
          <a:noFill/>
          <a:effectLst/>
        </p:spPr>
        <p:txBody>
          <a:bodyPr wrap="square">
            <a:noAutofit/>
          </a:bodyPr>
          <a:lstStyle>
            <a:lvl1pPr algn="ctr">
              <a:buFontTx/>
              <a:buNone/>
              <a:defRPr sz="20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/>
              <a:t>Click icon to add image</a:t>
            </a: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730076B0-314D-5448-BF20-EAF3F014C3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66701"/>
            <a:ext cx="1008244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RIGHT IMAGE - CLICK TO ADD 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BA55EFB-A81A-0D42-8D13-B2C7CE449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7700" y="1409700"/>
            <a:ext cx="5143500" cy="4610100"/>
          </a:xfrm>
        </p:spPr>
        <p:txBody>
          <a:bodyPr anchor="t"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D38656B-5D61-448A-9458-7A1E667FA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31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_Rows_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1907160-964A-1644-921E-B0BA1A4509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5795" y="1773884"/>
            <a:ext cx="11023093" cy="8554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7CA29FC-4E91-C14B-9723-D18F2F260D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793" y="1406656"/>
            <a:ext cx="11023093" cy="3471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 dirty="0"/>
              <a:t>Click to edit subheading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146A4C0-019D-0745-A5DA-ACBA3EFCEF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3608" y="3430116"/>
            <a:ext cx="11023092" cy="8554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87A810C-BA80-7844-BC8F-85770F2297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3606" y="3055446"/>
            <a:ext cx="11023092" cy="3471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 dirty="0"/>
              <a:t>Click to edit subheading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47961F7-1F96-D649-B1E5-99B051035F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5793" y="5199412"/>
            <a:ext cx="11023091" cy="85544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4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16ECAD8-CA6C-B340-910E-12F5C146466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5791" y="4817300"/>
            <a:ext cx="11023091" cy="3471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 dirty="0"/>
              <a:t>Click to edit subheading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0B4A3B55-348A-534B-8F92-95C1F55D4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3" y="266700"/>
            <a:ext cx="10096500" cy="763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THREE ROWS - CLICK TO ADD 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095E234-6DE0-3A49-94C9-903FA0C28849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665791" y="2815907"/>
            <a:ext cx="4610101" cy="274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5C3C0A6-F58B-5442-8CBE-8A2A6F8BA902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673606" y="4537713"/>
            <a:ext cx="4610101" cy="27432"/>
          </a:xfrm>
          <a:prstGeom prst="rect">
            <a:avLst/>
          </a:prstGeom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A3F9467-28F7-4633-AC19-1D0FA4C2E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22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5956365-3ED7-441B-B4AF-0C0E5D8BE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20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88423" y="2066192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E10DB8B-1E8F-4D7F-8E49-0803F5812797}"/>
              </a:ext>
            </a:extLst>
          </p:cNvPr>
          <p:cNvSpPr txBox="1">
            <a:spLocks/>
          </p:cNvSpPr>
          <p:nvPr/>
        </p:nvSpPr>
        <p:spPr>
          <a:xfrm>
            <a:off x="6278881" y="111327"/>
            <a:ext cx="5803392" cy="3429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000" b="0" i="0" kern="1200" cap="all" baseline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 spc="50" baseline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Click to edit CONTROL marking//category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403625-B4E5-47C2-8DFD-2A0ECD035030}"/>
              </a:ext>
            </a:extLst>
          </p:cNvPr>
          <p:cNvSpPr txBox="1">
            <a:spLocks/>
          </p:cNvSpPr>
          <p:nvPr/>
        </p:nvSpPr>
        <p:spPr>
          <a:xfrm>
            <a:off x="133143" y="6424233"/>
            <a:ext cx="5767786" cy="3429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000" b="0" i="0" kern="1200" cap="all" baseline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spc="50" baseline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Click to edit CONTROL marking//category</a:t>
            </a:r>
          </a:p>
        </p:txBody>
      </p:sp>
    </p:spTree>
    <p:extLst>
      <p:ext uri="{BB962C8B-B14F-4D97-AF65-F5344CB8AC3E}">
        <p14:creationId xmlns:p14="http://schemas.microsoft.com/office/powerpoint/2010/main" val="2235090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88423" y="2066192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88711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1985" y="1627632"/>
            <a:ext cx="4598377" cy="3058669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E026CCE-F6F4-4EB1-AA32-43F8FB42CC9E}"/>
              </a:ext>
            </a:extLst>
          </p:cNvPr>
          <p:cNvSpPr txBox="1">
            <a:spLocks/>
          </p:cNvSpPr>
          <p:nvPr/>
        </p:nvSpPr>
        <p:spPr>
          <a:xfrm>
            <a:off x="133143" y="111327"/>
            <a:ext cx="5803392" cy="3429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000" b="0" i="0" kern="1200" cap="all" baseline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spc="5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Click to edit CONTROL marking//category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12A1C-4ED0-4D19-8975-204204FDB5EA}"/>
              </a:ext>
            </a:extLst>
          </p:cNvPr>
          <p:cNvSpPr txBox="1">
            <a:spLocks/>
          </p:cNvSpPr>
          <p:nvPr/>
        </p:nvSpPr>
        <p:spPr>
          <a:xfrm>
            <a:off x="133143" y="6424233"/>
            <a:ext cx="5767786" cy="3429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000" b="0" i="0" kern="1200" cap="all" baseline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spc="5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Click to edit CONTROL marking//category</a:t>
            </a:r>
          </a:p>
        </p:txBody>
      </p:sp>
    </p:spTree>
    <p:extLst>
      <p:ext uri="{BB962C8B-B14F-4D97-AF65-F5344CB8AC3E}">
        <p14:creationId xmlns:p14="http://schemas.microsoft.com/office/powerpoint/2010/main" val="27886823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764" y="408432"/>
            <a:ext cx="10096500" cy="688848"/>
          </a:xfrm>
        </p:spPr>
        <p:txBody>
          <a:bodyPr/>
          <a:lstStyle>
            <a:lvl1pPr>
              <a:defRPr cap="all" spc="50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7764" y="1328928"/>
            <a:ext cx="11049000" cy="4690872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67AAD7-D41C-44FB-B35C-2CC4877F45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69294" y="60960"/>
            <a:ext cx="8253412" cy="27305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edit control marking//category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A1D2C5B-30D1-41EB-AB8C-9700E3CB5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9294" y="6489944"/>
            <a:ext cx="8253412" cy="27305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edit control marking//category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79DB5EF-C54E-4309-A7A1-4E2D5E501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00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Doub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7764" y="365466"/>
            <a:ext cx="10096500" cy="774779"/>
          </a:xfrm>
        </p:spPr>
        <p:txBody>
          <a:bodyPr/>
          <a:lstStyle>
            <a:lvl1pPr marL="0">
              <a:defRPr cap="all" spc="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7764" y="1409701"/>
            <a:ext cx="5462348" cy="46101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Open Sans" panose="020B0606030504020204" pitchFamily="34" charset="0"/>
              </a:defRPr>
            </a:lvl2pPr>
            <a:lvl3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Open Sans" panose="020B0606030504020204" pitchFamily="34" charset="0"/>
              </a:defRPr>
            </a:lvl3pPr>
            <a:lvl4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Open Sans" panose="020B0606030504020204" pitchFamily="34" charset="0"/>
              </a:defRPr>
            </a:lvl4pPr>
            <a:lvl5pPr>
              <a:lnSpc>
                <a:spcPct val="100000"/>
              </a:lnSpc>
              <a:buFont typeface="Courier New" panose="02070309020205020404" pitchFamily="49" charset="0"/>
              <a:buChar char="o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970262-8623-2B46-A712-FEE93CC93ED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331888" y="1409700"/>
            <a:ext cx="5364812" cy="46101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2pPr>
            <a:lvl3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3pPr>
            <a:lvl4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4pPr>
            <a:lvl5pPr>
              <a:lnSpc>
                <a:spcPct val="100000"/>
              </a:lnSpc>
              <a:buFont typeface="Wingdings" pitchFamily="2" charset="2"/>
              <a:buChar char="§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FADF49E-977C-4FE5-95FA-759A8BAFF9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69294" y="60960"/>
            <a:ext cx="8253412" cy="27305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edit control marking//category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125D0FD-D23A-4F8F-9855-0F87144FC5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9294" y="6489944"/>
            <a:ext cx="8253412" cy="27305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edit control marking//category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8A1230A1-9156-430E-9A11-4AE24BE93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79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7764" y="371562"/>
            <a:ext cx="10096500" cy="77477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E55EC88-A5A4-47C9-BAE7-A729293B9F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69294" y="60960"/>
            <a:ext cx="8253412" cy="27305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edit control marking//category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B6D493D-62AD-4C60-B8ED-31C5356A7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9294" y="6489944"/>
            <a:ext cx="8253412" cy="27305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edit control marking//category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5EF0304-52E2-4F19-A450-73AD46871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44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2AD2B50-B13D-4C2C-AD88-871EEA3580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69294" y="60960"/>
            <a:ext cx="8253412" cy="27305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edit control marking//category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4E52FF-A249-4ECD-898E-15CF781C20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9294" y="6489944"/>
            <a:ext cx="8253412" cy="27305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edit control marking//category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AD9A312-C7ED-410D-B833-CD48BFAEC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98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andia Blu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0600" y="1575115"/>
            <a:ext cx="6165850" cy="1317382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90599" y="3719997"/>
            <a:ext cx="5243147" cy="6671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spc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0" y="3015777"/>
            <a:ext cx="6165850" cy="37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58F7247A-244D-6A48-BBB7-15233E751B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88669" y="6296999"/>
            <a:ext cx="1828800" cy="1365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8DA6BE7-D5D1-5C4B-8879-A66353A851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0600" y="4509920"/>
            <a:ext cx="4297393" cy="667120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1400" b="0" i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966239" y="479998"/>
            <a:ext cx="1271441" cy="4923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 userDrawn="1"/>
        </p:nvSpPr>
        <p:spPr>
          <a:xfrm>
            <a:off x="912699" y="1056087"/>
            <a:ext cx="3998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150" baseline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69985-FB39-5049-971A-8BBBC56F2C4E}"/>
              </a:ext>
            </a:extLst>
          </p:cNvPr>
          <p:cNvSpPr txBox="1"/>
          <p:nvPr userDrawn="1"/>
        </p:nvSpPr>
        <p:spPr>
          <a:xfrm>
            <a:off x="5287993" y="6307251"/>
            <a:ext cx="5642358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800" b="0" i="0" kern="120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kern="1200" err="1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kern="120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 </a:t>
            </a:r>
            <a:endParaRPr lang="en-US" sz="800" b="0" i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DC7756-6766-FF46-BFDC-7CBCF88C2F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5815" y="6362720"/>
            <a:ext cx="654939" cy="159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5135D8-0C79-D249-B01D-F828C90753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075" y="6609587"/>
            <a:ext cx="463192" cy="1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843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C4959A-AD2F-9049-854D-6985DFCF4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728" y="1328928"/>
            <a:ext cx="11042478" cy="45905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B363BD05-448E-4A55-A2A9-07D15B68E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824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9" r:id="rId11"/>
    <p:sldLayoutId id="2147483804" r:id="rId12"/>
    <p:sldLayoutId id="2147483820" r:id="rId13"/>
    <p:sldLayoutId id="2147483761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None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0.png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789_F97A8CDF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0.png"/><Relationship Id="rId5" Type="http://schemas.openxmlformats.org/officeDocument/2006/relationships/image" Target="../media/image320.png"/><Relationship Id="rId4" Type="http://schemas.openxmlformats.org/officeDocument/2006/relationships/image" Target="../media/image3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0.png"/><Relationship Id="rId5" Type="http://schemas.openxmlformats.org/officeDocument/2006/relationships/image" Target="../media/image320.png"/><Relationship Id="rId4" Type="http://schemas.openxmlformats.org/officeDocument/2006/relationships/image" Target="../media/image3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0.png"/><Relationship Id="rId5" Type="http://schemas.openxmlformats.org/officeDocument/2006/relationships/image" Target="../media/image320.png"/><Relationship Id="rId4" Type="http://schemas.openxmlformats.org/officeDocument/2006/relationships/image" Target="../media/image330.png"/><Relationship Id="rId9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0.png"/><Relationship Id="rId11" Type="http://schemas.openxmlformats.org/officeDocument/2006/relationships/image" Target="../media/image40.svg"/><Relationship Id="rId5" Type="http://schemas.openxmlformats.org/officeDocument/2006/relationships/image" Target="../media/image320.png"/><Relationship Id="rId10" Type="http://schemas.openxmlformats.org/officeDocument/2006/relationships/image" Target="../media/image39.png"/><Relationship Id="rId4" Type="http://schemas.openxmlformats.org/officeDocument/2006/relationships/image" Target="../media/image330.png"/><Relationship Id="rId9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6.pn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5.png"/><Relationship Id="rId7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5.png"/><Relationship Id="rId7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3.pn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45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3.png"/><Relationship Id="rId7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45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8.png"/><Relationship Id="rId7" Type="http://schemas.openxmlformats.org/officeDocument/2006/relationships/image" Target="../media/image85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79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11" Type="http://schemas.openxmlformats.org/officeDocument/2006/relationships/image" Target="../media/image88.png"/><Relationship Id="rId5" Type="http://schemas.openxmlformats.org/officeDocument/2006/relationships/image" Target="../media/image90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80.png"/><Relationship Id="rId1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11" Type="http://schemas.openxmlformats.org/officeDocument/2006/relationships/image" Target="../media/image88.png"/><Relationship Id="rId5" Type="http://schemas.openxmlformats.org/officeDocument/2006/relationships/image" Target="../media/image90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80.png"/><Relationship Id="rId1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11" Type="http://schemas.openxmlformats.org/officeDocument/2006/relationships/image" Target="../media/image88.png"/><Relationship Id="rId5" Type="http://schemas.openxmlformats.org/officeDocument/2006/relationships/image" Target="../media/image90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80.png"/><Relationship Id="rId1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7" Type="http://schemas.openxmlformats.org/officeDocument/2006/relationships/image" Target="../media/image94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png"/><Relationship Id="rId11" Type="http://schemas.openxmlformats.org/officeDocument/2006/relationships/image" Target="../media/image80.png"/><Relationship Id="rId5" Type="http://schemas.openxmlformats.org/officeDocument/2006/relationships/image" Target="../media/image90.png"/><Relationship Id="rId15" Type="http://schemas.openxmlformats.org/officeDocument/2006/relationships/image" Target="../media/image81.png"/><Relationship Id="rId10" Type="http://schemas.openxmlformats.org/officeDocument/2006/relationships/image" Target="../media/image85.png"/><Relationship Id="rId4" Type="http://schemas.openxmlformats.org/officeDocument/2006/relationships/image" Target="../media/image82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101.png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microsoft.com/office/2018/10/relationships/comments" Target="../comments/modernComment_799_A2D5C824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062F4-BD85-DF45-B7E9-9AB9105400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 sensitivity analysis in monte carlo radiation transport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6F91A-AC8E-2B45-9785-EC2EA01AB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Kayla Clements</a:t>
            </a:r>
            <a:r>
              <a:rPr lang="en-US" baseline="30000" dirty="0"/>
              <a:t>1,2</a:t>
            </a:r>
            <a:r>
              <a:rPr lang="en-US" dirty="0"/>
              <a:t>, Gianluca Geraci</a:t>
            </a:r>
            <a:r>
              <a:rPr lang="en-US" baseline="30000" dirty="0"/>
              <a:t>2</a:t>
            </a:r>
            <a:r>
              <a:rPr lang="en-US" dirty="0"/>
              <a:t>, Aaron Olson</a:t>
            </a:r>
            <a:r>
              <a:rPr lang="en-US" baseline="30000" dirty="0"/>
              <a:t>2</a:t>
            </a:r>
            <a:r>
              <a:rPr lang="en-US" dirty="0"/>
              <a:t>, Todd Palmer</a:t>
            </a:r>
            <a:r>
              <a:rPr lang="en-US" baseline="30000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E65B25-0269-C343-841A-E9151C2244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7489" y="5706752"/>
            <a:ext cx="9447425" cy="37858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Mathematics and Computational Methods Applied to Nuclear Science and Engineering 2023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74D6B4-041F-8345-8891-27EE43E2FC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44BAC5-3D68-A84C-869A-AC662F6BB33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1. Oregon State University, Corvallis OR</a:t>
            </a:r>
          </a:p>
          <a:p>
            <a:r>
              <a:rPr lang="en-US" dirty="0"/>
              <a:t>2. Sandia National Laboratories, Albuquerque NM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2A0E8-A9C5-DFA5-EEF0-8C1CFCD2085D}"/>
              </a:ext>
            </a:extLst>
          </p:cNvPr>
          <p:cNvSpPr txBox="1"/>
          <p:nvPr/>
        </p:nvSpPr>
        <p:spPr>
          <a:xfrm>
            <a:off x="3106994" y="659744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974903-E174-9F1E-B5D3-594EFCF49FCE}"/>
              </a:ext>
            </a:extLst>
          </p:cNvPr>
          <p:cNvSpPr txBox="1"/>
          <p:nvPr/>
        </p:nvSpPr>
        <p:spPr>
          <a:xfrm>
            <a:off x="0" y="6365261"/>
            <a:ext cx="4090220" cy="56043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work was supported by the Center for Exascale Monte-Carlo Neutron Transport (CEMeNT), a PSAAP-III project funded by the Department of Energy, grant number DE-NA003967.</a:t>
            </a:r>
          </a:p>
        </p:txBody>
      </p:sp>
    </p:spTree>
    <p:extLst>
      <p:ext uri="{BB962C8B-B14F-4D97-AF65-F5344CB8AC3E}">
        <p14:creationId xmlns:p14="http://schemas.microsoft.com/office/powerpoint/2010/main" val="393406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Background – Saltelli method</a:t>
            </a:r>
            <a:r>
              <a:rPr lang="en-US" sz="1800" baseline="30000" dirty="0"/>
              <a:t>(GSA primer, 2008)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6">
                <a:extLst>
                  <a:ext uri="{FF2B5EF4-FFF2-40B4-BE49-F238E27FC236}">
                    <a16:creationId xmlns:a16="http://schemas.microsoft.com/office/drawing/2014/main" id="{CEEB6407-1076-F341-0B85-4FB03CE3A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004877"/>
                <a:ext cx="6124956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chemeClr val="accent1"/>
                    </a:solidFill>
                  </a:rPr>
                  <a:t>Sampling-based estimation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Content Placeholder 6">
                <a:extLst>
                  <a:ext uri="{FF2B5EF4-FFF2-40B4-BE49-F238E27FC236}">
                    <a16:creationId xmlns:a16="http://schemas.microsoft.com/office/drawing/2014/main" id="{CEEB6407-1076-F341-0B85-4FB03CE3A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004877"/>
                <a:ext cx="6124956" cy="369332"/>
              </a:xfrm>
              <a:prstGeom prst="rect">
                <a:avLst/>
              </a:prstGeom>
              <a:blipFill>
                <a:blip r:embed="rId2"/>
                <a:stretch>
                  <a:fillRect l="-2484" t="-2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6">
                <a:extLst>
                  <a:ext uri="{FF2B5EF4-FFF2-40B4-BE49-F238E27FC236}">
                    <a16:creationId xmlns:a16="http://schemas.microsoft.com/office/drawing/2014/main" id="{ADFBCAAF-5280-1C2E-9442-4E5DB8A79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515957"/>
                <a:ext cx="11352276" cy="68678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generate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matrix of independent input samples and define matrices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each containing half of the sample</a:t>
                </a:r>
              </a:p>
            </p:txBody>
          </p:sp>
        </mc:Choice>
        <mc:Fallback xmlns="">
          <p:sp>
            <p:nvSpPr>
              <p:cNvPr id="17" name="Content Placeholder 6">
                <a:extLst>
                  <a:ext uri="{FF2B5EF4-FFF2-40B4-BE49-F238E27FC236}">
                    <a16:creationId xmlns:a16="http://schemas.microsoft.com/office/drawing/2014/main" id="{ADFBCAAF-5280-1C2E-9442-4E5DB8A79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515957"/>
                <a:ext cx="11352276" cy="686784"/>
              </a:xfrm>
              <a:prstGeom prst="rect">
                <a:avLst/>
              </a:prstGeom>
              <a:blipFill>
                <a:blip r:embed="rId3"/>
                <a:stretch>
                  <a:fillRect l="-1564" t="-10909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4D80A07-4E12-6E77-D579-0F04622B0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5/19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BB67E-C9CD-BF28-F190-2860C9F98113}"/>
                  </a:ext>
                </a:extLst>
              </p:cNvPr>
              <p:cNvSpPr txBox="1"/>
              <p:nvPr/>
            </p:nvSpPr>
            <p:spPr>
              <a:xfrm>
                <a:off x="1371600" y="2223761"/>
                <a:ext cx="8334756" cy="11338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BB67E-C9CD-BF28-F190-2860C9F98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223761"/>
                <a:ext cx="8334756" cy="1133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313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Background – Saltelli method</a:t>
            </a:r>
            <a:r>
              <a:rPr lang="en-US" sz="1800" baseline="30000" dirty="0"/>
              <a:t>(GSA primer, 2008)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6">
                <a:extLst>
                  <a:ext uri="{FF2B5EF4-FFF2-40B4-BE49-F238E27FC236}">
                    <a16:creationId xmlns:a16="http://schemas.microsoft.com/office/drawing/2014/main" id="{CEEB6407-1076-F341-0B85-4FB03CE3A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004877"/>
                <a:ext cx="6124956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chemeClr val="accent1"/>
                    </a:solidFill>
                  </a:rPr>
                  <a:t>Sampling-based estimation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Content Placeholder 6">
                <a:extLst>
                  <a:ext uri="{FF2B5EF4-FFF2-40B4-BE49-F238E27FC236}">
                    <a16:creationId xmlns:a16="http://schemas.microsoft.com/office/drawing/2014/main" id="{CEEB6407-1076-F341-0B85-4FB03CE3A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004877"/>
                <a:ext cx="6124956" cy="369332"/>
              </a:xfrm>
              <a:prstGeom prst="rect">
                <a:avLst/>
              </a:prstGeom>
              <a:blipFill>
                <a:blip r:embed="rId2"/>
                <a:stretch>
                  <a:fillRect l="-2484" t="-2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6">
                <a:extLst>
                  <a:ext uri="{FF2B5EF4-FFF2-40B4-BE49-F238E27FC236}">
                    <a16:creationId xmlns:a16="http://schemas.microsoft.com/office/drawing/2014/main" id="{ADFBCAAF-5280-1C2E-9442-4E5DB8A79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515957"/>
                <a:ext cx="11352276" cy="68678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generate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matrix of independent input samples and define matrices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each containing half of the sample</a:t>
                </a:r>
              </a:p>
            </p:txBody>
          </p:sp>
        </mc:Choice>
        <mc:Fallback xmlns="">
          <p:sp>
            <p:nvSpPr>
              <p:cNvPr id="17" name="Content Placeholder 6">
                <a:extLst>
                  <a:ext uri="{FF2B5EF4-FFF2-40B4-BE49-F238E27FC236}">
                    <a16:creationId xmlns:a16="http://schemas.microsoft.com/office/drawing/2014/main" id="{ADFBCAAF-5280-1C2E-9442-4E5DB8A79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515957"/>
                <a:ext cx="11352276" cy="686784"/>
              </a:xfrm>
              <a:prstGeom prst="rect">
                <a:avLst/>
              </a:prstGeom>
              <a:blipFill>
                <a:blip r:embed="rId3"/>
                <a:stretch>
                  <a:fillRect l="-1564" t="-10909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6">
                <a:extLst>
                  <a:ext uri="{FF2B5EF4-FFF2-40B4-BE49-F238E27FC236}">
                    <a16:creationId xmlns:a16="http://schemas.microsoft.com/office/drawing/2014/main" id="{D7E8BA3A-C443-74D0-EDD3-3879EDF51D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3470989"/>
                <a:ext cx="11352276" cy="47683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2"/>
                </a:pP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inputs, create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using all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except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column, which is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3" name="Content Placeholder 6">
                <a:extLst>
                  <a:ext uri="{FF2B5EF4-FFF2-40B4-BE49-F238E27FC236}">
                    <a16:creationId xmlns:a16="http://schemas.microsoft.com/office/drawing/2014/main" id="{D7E8BA3A-C443-74D0-EDD3-3879EDF51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3470989"/>
                <a:ext cx="11352276" cy="476831"/>
              </a:xfrm>
              <a:prstGeom prst="rect">
                <a:avLst/>
              </a:prstGeom>
              <a:blipFill>
                <a:blip r:embed="rId4"/>
                <a:stretch>
                  <a:fillRect l="-1453" t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472DDF-6266-2BCF-DF4D-AF5A815ED9E4}"/>
                  </a:ext>
                </a:extLst>
              </p:cNvPr>
              <p:cNvSpPr txBox="1"/>
              <p:nvPr/>
            </p:nvSpPr>
            <p:spPr>
              <a:xfrm>
                <a:off x="1371600" y="3898319"/>
                <a:ext cx="8334756" cy="11338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472DDF-6266-2BCF-DF4D-AF5A815ED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898319"/>
                <a:ext cx="8334756" cy="11338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4D80A07-4E12-6E77-D579-0F04622B0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5/19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BB67E-C9CD-BF28-F190-2860C9F98113}"/>
                  </a:ext>
                </a:extLst>
              </p:cNvPr>
              <p:cNvSpPr txBox="1"/>
              <p:nvPr/>
            </p:nvSpPr>
            <p:spPr>
              <a:xfrm>
                <a:off x="1371600" y="2223761"/>
                <a:ext cx="8334756" cy="11338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BB67E-C9CD-BF28-F190-2860C9F98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223761"/>
                <a:ext cx="8334756" cy="1133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798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Background – Saltelli method</a:t>
            </a:r>
            <a:r>
              <a:rPr lang="en-US" sz="1800" baseline="30000" dirty="0"/>
              <a:t>(GSA primer, 2008)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6">
                <a:extLst>
                  <a:ext uri="{FF2B5EF4-FFF2-40B4-BE49-F238E27FC236}">
                    <a16:creationId xmlns:a16="http://schemas.microsoft.com/office/drawing/2014/main" id="{CEEB6407-1076-F341-0B85-4FB03CE3A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004877"/>
                <a:ext cx="6124956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chemeClr val="accent1"/>
                    </a:solidFill>
                  </a:rPr>
                  <a:t>Sampling-based estimation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Content Placeholder 6">
                <a:extLst>
                  <a:ext uri="{FF2B5EF4-FFF2-40B4-BE49-F238E27FC236}">
                    <a16:creationId xmlns:a16="http://schemas.microsoft.com/office/drawing/2014/main" id="{CEEB6407-1076-F341-0B85-4FB03CE3A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004877"/>
                <a:ext cx="6124956" cy="369332"/>
              </a:xfrm>
              <a:prstGeom prst="rect">
                <a:avLst/>
              </a:prstGeom>
              <a:blipFill>
                <a:blip r:embed="rId2"/>
                <a:stretch>
                  <a:fillRect l="-2484" t="-2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6">
                <a:extLst>
                  <a:ext uri="{FF2B5EF4-FFF2-40B4-BE49-F238E27FC236}">
                    <a16:creationId xmlns:a16="http://schemas.microsoft.com/office/drawing/2014/main" id="{ADFBCAAF-5280-1C2E-9442-4E5DB8A79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515957"/>
                <a:ext cx="11352276" cy="68678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generate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matrix of independent input samples and define matrices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each containing half of the sample</a:t>
                </a:r>
              </a:p>
            </p:txBody>
          </p:sp>
        </mc:Choice>
        <mc:Fallback xmlns="">
          <p:sp>
            <p:nvSpPr>
              <p:cNvPr id="17" name="Content Placeholder 6">
                <a:extLst>
                  <a:ext uri="{FF2B5EF4-FFF2-40B4-BE49-F238E27FC236}">
                    <a16:creationId xmlns:a16="http://schemas.microsoft.com/office/drawing/2014/main" id="{ADFBCAAF-5280-1C2E-9442-4E5DB8A79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515957"/>
                <a:ext cx="11352276" cy="686784"/>
              </a:xfrm>
              <a:prstGeom prst="rect">
                <a:avLst/>
              </a:prstGeom>
              <a:blipFill>
                <a:blip r:embed="rId3"/>
                <a:stretch>
                  <a:fillRect l="-1564" t="-10909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6">
                <a:extLst>
                  <a:ext uri="{FF2B5EF4-FFF2-40B4-BE49-F238E27FC236}">
                    <a16:creationId xmlns:a16="http://schemas.microsoft.com/office/drawing/2014/main" id="{D7E8BA3A-C443-74D0-EDD3-3879EDF51D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3470989"/>
                <a:ext cx="11352276" cy="47683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2"/>
                </a:pP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inputs, create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using all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except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column, which is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3" name="Content Placeholder 6">
                <a:extLst>
                  <a:ext uri="{FF2B5EF4-FFF2-40B4-BE49-F238E27FC236}">
                    <a16:creationId xmlns:a16="http://schemas.microsoft.com/office/drawing/2014/main" id="{D7E8BA3A-C443-74D0-EDD3-3879EDF51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3470989"/>
                <a:ext cx="11352276" cy="476831"/>
              </a:xfrm>
              <a:prstGeom prst="rect">
                <a:avLst/>
              </a:prstGeom>
              <a:blipFill>
                <a:blip r:embed="rId4"/>
                <a:stretch>
                  <a:fillRect l="-1453" t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472DDF-6266-2BCF-DF4D-AF5A815ED9E4}"/>
                  </a:ext>
                </a:extLst>
              </p:cNvPr>
              <p:cNvSpPr txBox="1"/>
              <p:nvPr/>
            </p:nvSpPr>
            <p:spPr>
              <a:xfrm>
                <a:off x="1371600" y="3898319"/>
                <a:ext cx="8334756" cy="11338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472DDF-6266-2BCF-DF4D-AF5A815ED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898319"/>
                <a:ext cx="8334756" cy="11338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4D80A07-4E12-6E77-D579-0F04622B0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5/19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BB67E-C9CD-BF28-F190-2860C9F98113}"/>
                  </a:ext>
                </a:extLst>
              </p:cNvPr>
              <p:cNvSpPr txBox="1"/>
              <p:nvPr/>
            </p:nvSpPr>
            <p:spPr>
              <a:xfrm>
                <a:off x="1371600" y="2223761"/>
                <a:ext cx="8334756" cy="11338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BB67E-C9CD-BF28-F190-2860C9F98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223761"/>
                <a:ext cx="8334756" cy="1133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90385FD8-8E78-F879-158E-04F026D389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5130099"/>
                <a:ext cx="11352276" cy="47683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3"/>
                </a:pPr>
                <a:r>
                  <a:rPr lang="en-US" dirty="0"/>
                  <a:t>Compute model output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of dimension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and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90385FD8-8E78-F879-158E-04F026D38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5130099"/>
                <a:ext cx="11352276" cy="476831"/>
              </a:xfrm>
              <a:prstGeom prst="rect">
                <a:avLst/>
              </a:prstGeom>
              <a:blipFill>
                <a:blip r:embed="rId7"/>
                <a:stretch>
                  <a:fillRect l="-1564" t="-15789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3EDBA8-BFE0-5CF3-D11C-A074FB2D0FBD}"/>
                  </a:ext>
                </a:extLst>
              </p:cNvPr>
              <p:cNvSpPr txBox="1"/>
              <p:nvPr/>
            </p:nvSpPr>
            <p:spPr>
              <a:xfrm>
                <a:off x="1371600" y="5527038"/>
                <a:ext cx="8334756" cy="11338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𝜉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3EDBA8-BFE0-5CF3-D11C-A074FB2D0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527038"/>
                <a:ext cx="8334756" cy="1133856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247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Background – Saltelli method</a:t>
            </a:r>
            <a:r>
              <a:rPr lang="en-US" sz="1800" baseline="30000" dirty="0"/>
              <a:t>(GSA primer, 2008)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6">
                <a:extLst>
                  <a:ext uri="{FF2B5EF4-FFF2-40B4-BE49-F238E27FC236}">
                    <a16:creationId xmlns:a16="http://schemas.microsoft.com/office/drawing/2014/main" id="{CEEB6407-1076-F341-0B85-4FB03CE3A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168690"/>
                <a:ext cx="6124956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chemeClr val="accent1"/>
                    </a:solidFill>
                  </a:rPr>
                  <a:t>Sampling-based estimation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Content Placeholder 6">
                <a:extLst>
                  <a:ext uri="{FF2B5EF4-FFF2-40B4-BE49-F238E27FC236}">
                    <a16:creationId xmlns:a16="http://schemas.microsoft.com/office/drawing/2014/main" id="{CEEB6407-1076-F341-0B85-4FB03CE3A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168690"/>
                <a:ext cx="6124956" cy="369332"/>
              </a:xfrm>
              <a:prstGeom prst="rect">
                <a:avLst/>
              </a:prstGeom>
              <a:blipFill>
                <a:blip r:embed="rId2"/>
                <a:stretch>
                  <a:fillRect l="-2484" t="-20690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F30764-A437-D1D1-1A52-7EF21D9184D0}"/>
              </a:ext>
            </a:extLst>
          </p:cNvPr>
          <p:cNvSpPr txBox="1">
            <a:spLocks/>
          </p:cNvSpPr>
          <p:nvPr/>
        </p:nvSpPr>
        <p:spPr>
          <a:xfrm>
            <a:off x="490728" y="1617144"/>
            <a:ext cx="10177272" cy="4768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en-US" dirty="0"/>
              <a:t>Use sampling estimators to estimate first-order and total SIs [1]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A4B365C-214F-6485-8B6F-58AD2615B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6/19</a:t>
            </a:r>
          </a:p>
        </p:txBody>
      </p:sp>
    </p:spTree>
    <p:extLst>
      <p:ext uri="{BB962C8B-B14F-4D97-AF65-F5344CB8AC3E}">
        <p14:creationId xmlns:p14="http://schemas.microsoft.com/office/powerpoint/2010/main" val="1459814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Background – Saltelli method</a:t>
            </a:r>
            <a:r>
              <a:rPr lang="en-US" sz="1800" baseline="30000" dirty="0"/>
              <a:t>(GSA primer, 2008)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6">
                <a:extLst>
                  <a:ext uri="{FF2B5EF4-FFF2-40B4-BE49-F238E27FC236}">
                    <a16:creationId xmlns:a16="http://schemas.microsoft.com/office/drawing/2014/main" id="{CEEB6407-1076-F341-0B85-4FB03CE3A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168690"/>
                <a:ext cx="6124956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chemeClr val="accent1"/>
                    </a:solidFill>
                  </a:rPr>
                  <a:t>Sampling-based estimation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Content Placeholder 6">
                <a:extLst>
                  <a:ext uri="{FF2B5EF4-FFF2-40B4-BE49-F238E27FC236}">
                    <a16:creationId xmlns:a16="http://schemas.microsoft.com/office/drawing/2014/main" id="{CEEB6407-1076-F341-0B85-4FB03CE3A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168690"/>
                <a:ext cx="6124956" cy="369332"/>
              </a:xfrm>
              <a:prstGeom prst="rect">
                <a:avLst/>
              </a:prstGeom>
              <a:blipFill>
                <a:blip r:embed="rId2"/>
                <a:stretch>
                  <a:fillRect l="-2484" t="-20690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F30764-A437-D1D1-1A52-7EF21D9184D0}"/>
              </a:ext>
            </a:extLst>
          </p:cNvPr>
          <p:cNvSpPr txBox="1">
            <a:spLocks/>
          </p:cNvSpPr>
          <p:nvPr/>
        </p:nvSpPr>
        <p:spPr>
          <a:xfrm>
            <a:off x="490728" y="1617144"/>
            <a:ext cx="10177272" cy="4768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en-US" dirty="0"/>
              <a:t>Use sampling estimators to estimate first-order and total SIs [1]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A4B365C-214F-6485-8B6F-58AD2615B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6/19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C04004-D82F-CB34-EFBA-3EA18E68C91D}"/>
                  </a:ext>
                </a:extLst>
              </p:cNvPr>
              <p:cNvSpPr txBox="1"/>
              <p:nvPr/>
            </p:nvSpPr>
            <p:spPr>
              <a:xfrm>
                <a:off x="1488912" y="2173097"/>
                <a:ext cx="9214176" cy="1047531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b="0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C04004-D82F-CB34-EFBA-3EA18E68C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912" y="2173097"/>
                <a:ext cx="9214176" cy="1047531"/>
              </a:xfrm>
              <a:prstGeom prst="rect">
                <a:avLst/>
              </a:prstGeom>
              <a:blipFill>
                <a:blip r:embed="rId3"/>
                <a:stretch>
                  <a:fillRect t="-28571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43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Background – Saltelli method</a:t>
            </a:r>
            <a:r>
              <a:rPr lang="en-US" sz="1800" baseline="30000" dirty="0"/>
              <a:t>(GSA primer, 2008)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6">
                <a:extLst>
                  <a:ext uri="{FF2B5EF4-FFF2-40B4-BE49-F238E27FC236}">
                    <a16:creationId xmlns:a16="http://schemas.microsoft.com/office/drawing/2014/main" id="{CEEB6407-1076-F341-0B85-4FB03CE3A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168690"/>
                <a:ext cx="6124956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chemeClr val="accent1"/>
                    </a:solidFill>
                  </a:rPr>
                  <a:t>Sampling-based estimation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Content Placeholder 6">
                <a:extLst>
                  <a:ext uri="{FF2B5EF4-FFF2-40B4-BE49-F238E27FC236}">
                    <a16:creationId xmlns:a16="http://schemas.microsoft.com/office/drawing/2014/main" id="{CEEB6407-1076-F341-0B85-4FB03CE3A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168690"/>
                <a:ext cx="6124956" cy="369332"/>
              </a:xfrm>
              <a:prstGeom prst="rect">
                <a:avLst/>
              </a:prstGeom>
              <a:blipFill>
                <a:blip r:embed="rId2"/>
                <a:stretch>
                  <a:fillRect l="-2484" t="-20690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F30764-A437-D1D1-1A52-7EF21D9184D0}"/>
              </a:ext>
            </a:extLst>
          </p:cNvPr>
          <p:cNvSpPr txBox="1">
            <a:spLocks/>
          </p:cNvSpPr>
          <p:nvPr/>
        </p:nvSpPr>
        <p:spPr>
          <a:xfrm>
            <a:off x="490728" y="1617144"/>
            <a:ext cx="10177272" cy="4768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en-US" dirty="0"/>
              <a:t>Use sampling estimators to estimate first-order and total SIs [1]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A4B365C-214F-6485-8B6F-58AD2615B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6/19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C04004-D82F-CB34-EFBA-3EA18E68C91D}"/>
                  </a:ext>
                </a:extLst>
              </p:cNvPr>
              <p:cNvSpPr txBox="1"/>
              <p:nvPr/>
            </p:nvSpPr>
            <p:spPr>
              <a:xfrm>
                <a:off x="1488912" y="2173097"/>
                <a:ext cx="9214176" cy="1047531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C04004-D82F-CB34-EFBA-3EA18E68C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912" y="2173097"/>
                <a:ext cx="9214176" cy="1047531"/>
              </a:xfrm>
              <a:prstGeom prst="rect">
                <a:avLst/>
              </a:prstGeom>
              <a:blipFill>
                <a:blip r:embed="rId3"/>
                <a:stretch>
                  <a:fillRect t="-28571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819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Background – Saltelli method</a:t>
            </a:r>
            <a:r>
              <a:rPr lang="en-US" sz="1800" baseline="30000" dirty="0"/>
              <a:t>(GSA primer, 2008)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6">
                <a:extLst>
                  <a:ext uri="{FF2B5EF4-FFF2-40B4-BE49-F238E27FC236}">
                    <a16:creationId xmlns:a16="http://schemas.microsoft.com/office/drawing/2014/main" id="{CEEB6407-1076-F341-0B85-4FB03CE3A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168690"/>
                <a:ext cx="6124956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chemeClr val="accent1"/>
                    </a:solidFill>
                  </a:rPr>
                  <a:t>Sampling-based estimation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Content Placeholder 6">
                <a:extLst>
                  <a:ext uri="{FF2B5EF4-FFF2-40B4-BE49-F238E27FC236}">
                    <a16:creationId xmlns:a16="http://schemas.microsoft.com/office/drawing/2014/main" id="{CEEB6407-1076-F341-0B85-4FB03CE3A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168690"/>
                <a:ext cx="6124956" cy="369332"/>
              </a:xfrm>
              <a:prstGeom prst="rect">
                <a:avLst/>
              </a:prstGeom>
              <a:blipFill>
                <a:blip r:embed="rId2"/>
                <a:stretch>
                  <a:fillRect l="-2484" t="-20690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F30764-A437-D1D1-1A52-7EF21D9184D0}"/>
              </a:ext>
            </a:extLst>
          </p:cNvPr>
          <p:cNvSpPr txBox="1">
            <a:spLocks/>
          </p:cNvSpPr>
          <p:nvPr/>
        </p:nvSpPr>
        <p:spPr>
          <a:xfrm>
            <a:off x="490728" y="1617144"/>
            <a:ext cx="10177272" cy="4768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en-US" dirty="0"/>
              <a:t>Use sampling estimators to estimate first-order and total SIs [1]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A4B365C-214F-6485-8B6F-58AD2615B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6/19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C04004-D82F-CB34-EFBA-3EA18E68C91D}"/>
                  </a:ext>
                </a:extLst>
              </p:cNvPr>
              <p:cNvSpPr txBox="1"/>
              <p:nvPr/>
            </p:nvSpPr>
            <p:spPr>
              <a:xfrm>
                <a:off x="1488912" y="2173097"/>
                <a:ext cx="9214176" cy="1047531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C04004-D82F-CB34-EFBA-3EA18E68C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912" y="2173097"/>
                <a:ext cx="9214176" cy="1047531"/>
              </a:xfrm>
              <a:prstGeom prst="rect">
                <a:avLst/>
              </a:prstGeom>
              <a:blipFill>
                <a:blip r:embed="rId3"/>
                <a:stretch>
                  <a:fillRect t="-28571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580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Background – Saltelli method</a:t>
            </a:r>
            <a:r>
              <a:rPr lang="en-US" sz="1800" baseline="30000" dirty="0"/>
              <a:t>(GSA primer, 2008)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6">
                <a:extLst>
                  <a:ext uri="{FF2B5EF4-FFF2-40B4-BE49-F238E27FC236}">
                    <a16:creationId xmlns:a16="http://schemas.microsoft.com/office/drawing/2014/main" id="{CEEB6407-1076-F341-0B85-4FB03CE3A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168690"/>
                <a:ext cx="6124956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chemeClr val="accent1"/>
                    </a:solidFill>
                  </a:rPr>
                  <a:t>Sampling-based estimation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Content Placeholder 6">
                <a:extLst>
                  <a:ext uri="{FF2B5EF4-FFF2-40B4-BE49-F238E27FC236}">
                    <a16:creationId xmlns:a16="http://schemas.microsoft.com/office/drawing/2014/main" id="{CEEB6407-1076-F341-0B85-4FB03CE3A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168690"/>
                <a:ext cx="6124956" cy="369332"/>
              </a:xfrm>
              <a:prstGeom prst="rect">
                <a:avLst/>
              </a:prstGeom>
              <a:blipFill>
                <a:blip r:embed="rId2"/>
                <a:stretch>
                  <a:fillRect l="-2484" t="-20690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F30764-A437-D1D1-1A52-7EF21D9184D0}"/>
              </a:ext>
            </a:extLst>
          </p:cNvPr>
          <p:cNvSpPr txBox="1">
            <a:spLocks/>
          </p:cNvSpPr>
          <p:nvPr/>
        </p:nvSpPr>
        <p:spPr>
          <a:xfrm>
            <a:off x="490728" y="1617144"/>
            <a:ext cx="10177272" cy="4768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en-US" dirty="0"/>
              <a:t>Use sampling estimators to estimate first-order and total SIs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B8CF28-4E1B-B929-5AE8-E0760F4849C0}"/>
                  </a:ext>
                </a:extLst>
              </p:cNvPr>
              <p:cNvSpPr txBox="1"/>
              <p:nvPr/>
            </p:nvSpPr>
            <p:spPr>
              <a:xfrm>
                <a:off x="1488912" y="2173097"/>
                <a:ext cx="9214176" cy="1047531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B8CF28-4E1B-B929-5AE8-E0760F484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912" y="2173097"/>
                <a:ext cx="9214176" cy="1047531"/>
              </a:xfrm>
              <a:prstGeom prst="rect">
                <a:avLst/>
              </a:prstGeom>
              <a:blipFill>
                <a:blip r:embed="rId3"/>
                <a:stretch>
                  <a:fillRect t="-28571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920CE3-53AD-A376-8786-FEB51283CB9D}"/>
                  </a:ext>
                </a:extLst>
              </p:cNvPr>
              <p:cNvSpPr txBox="1"/>
              <p:nvPr/>
            </p:nvSpPr>
            <p:spPr>
              <a:xfrm>
                <a:off x="2773616" y="3637373"/>
                <a:ext cx="6644768" cy="104753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≈1−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920CE3-53AD-A376-8786-FEB51283C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616" y="3637373"/>
                <a:ext cx="6644768" cy="1047531"/>
              </a:xfrm>
              <a:prstGeom prst="rect">
                <a:avLst/>
              </a:prstGeom>
              <a:blipFill>
                <a:blip r:embed="rId4"/>
                <a:stretch>
                  <a:fillRect l="-382" t="-29762" b="-5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A4B365C-214F-6485-8B6F-58AD2615B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6/19</a:t>
            </a:r>
          </a:p>
        </p:txBody>
      </p:sp>
    </p:spTree>
    <p:extLst>
      <p:ext uri="{BB962C8B-B14F-4D97-AF65-F5344CB8AC3E}">
        <p14:creationId xmlns:p14="http://schemas.microsoft.com/office/powerpoint/2010/main" val="772982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Background – Saltelli method</a:t>
            </a:r>
            <a:r>
              <a:rPr lang="en-US" sz="1800" baseline="30000" dirty="0"/>
              <a:t>(GSA primer, 2008)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6">
                <a:extLst>
                  <a:ext uri="{FF2B5EF4-FFF2-40B4-BE49-F238E27FC236}">
                    <a16:creationId xmlns:a16="http://schemas.microsoft.com/office/drawing/2014/main" id="{CEEB6407-1076-F341-0B85-4FB03CE3A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168690"/>
                <a:ext cx="6124956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chemeClr val="accent1"/>
                    </a:solidFill>
                  </a:rPr>
                  <a:t>Sampling-based estimation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" name="Content Placeholder 6">
                <a:extLst>
                  <a:ext uri="{FF2B5EF4-FFF2-40B4-BE49-F238E27FC236}">
                    <a16:creationId xmlns:a16="http://schemas.microsoft.com/office/drawing/2014/main" id="{CEEB6407-1076-F341-0B85-4FB03CE3A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168690"/>
                <a:ext cx="6124956" cy="369332"/>
              </a:xfrm>
              <a:prstGeom prst="rect">
                <a:avLst/>
              </a:prstGeom>
              <a:blipFill>
                <a:blip r:embed="rId2"/>
                <a:stretch>
                  <a:fillRect l="-2484" t="-20690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F30764-A437-D1D1-1A52-7EF21D9184D0}"/>
              </a:ext>
            </a:extLst>
          </p:cNvPr>
          <p:cNvSpPr txBox="1">
            <a:spLocks/>
          </p:cNvSpPr>
          <p:nvPr/>
        </p:nvSpPr>
        <p:spPr>
          <a:xfrm>
            <a:off x="490728" y="1617144"/>
            <a:ext cx="10177272" cy="4768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en-US" dirty="0"/>
              <a:t>Use sampling estimators to estimate first-order and total SIs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B8CF28-4E1B-B929-5AE8-E0760F4849C0}"/>
                  </a:ext>
                </a:extLst>
              </p:cNvPr>
              <p:cNvSpPr txBox="1"/>
              <p:nvPr/>
            </p:nvSpPr>
            <p:spPr>
              <a:xfrm>
                <a:off x="1488912" y="2173097"/>
                <a:ext cx="9214176" cy="1047531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B8CF28-4E1B-B929-5AE8-E0760F484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912" y="2173097"/>
                <a:ext cx="9214176" cy="1047531"/>
              </a:xfrm>
              <a:prstGeom prst="rect">
                <a:avLst/>
              </a:prstGeom>
              <a:blipFill>
                <a:blip r:embed="rId3"/>
                <a:stretch>
                  <a:fillRect t="-28571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920CE3-53AD-A376-8786-FEB51283CB9D}"/>
                  </a:ext>
                </a:extLst>
              </p:cNvPr>
              <p:cNvSpPr txBox="1"/>
              <p:nvPr/>
            </p:nvSpPr>
            <p:spPr>
              <a:xfrm>
                <a:off x="2773616" y="3637373"/>
                <a:ext cx="6644768" cy="104753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b="0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920CE3-53AD-A376-8786-FEB51283C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616" y="3637373"/>
                <a:ext cx="6644768" cy="1047531"/>
              </a:xfrm>
              <a:prstGeom prst="rect">
                <a:avLst/>
              </a:prstGeom>
              <a:blipFill>
                <a:blip r:embed="rId4"/>
                <a:stretch>
                  <a:fillRect l="-382" t="-29762" b="-5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A4B365C-214F-6485-8B6F-58AD2615B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6/19</a:t>
            </a:r>
          </a:p>
        </p:txBody>
      </p:sp>
    </p:spTree>
    <p:extLst>
      <p:ext uri="{BB962C8B-B14F-4D97-AF65-F5344CB8AC3E}">
        <p14:creationId xmlns:p14="http://schemas.microsoft.com/office/powerpoint/2010/main" val="2785390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35467BF-FDAA-40D8-0C0A-58FB29592425}"/>
              </a:ext>
            </a:extLst>
          </p:cNvPr>
          <p:cNvSpPr/>
          <p:nvPr/>
        </p:nvSpPr>
        <p:spPr>
          <a:xfrm>
            <a:off x="3314043" y="1536520"/>
            <a:ext cx="7636074" cy="2508578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Background – stochastic solvers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8CF0ECAF-6342-44C0-5901-B08551C792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862" y="1180920"/>
                <a:ext cx="3003822" cy="849899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Solver uncertainty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Solver tally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8CF0ECAF-6342-44C0-5901-B08551C79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62" y="1180920"/>
                <a:ext cx="3003822" cy="849899"/>
              </a:xfrm>
              <a:prstGeom prst="rect">
                <a:avLst/>
              </a:prstGeom>
              <a:blipFill>
                <a:blip r:embed="rId2"/>
                <a:stretch>
                  <a:fillRect l="-5063" t="-8955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A12F52-7242-AF05-1F0A-61FF0C0777AB}"/>
                  </a:ext>
                </a:extLst>
              </p:cNvPr>
              <p:cNvSpPr txBox="1"/>
              <p:nvPr/>
            </p:nvSpPr>
            <p:spPr>
              <a:xfrm>
                <a:off x="3917502" y="2066660"/>
                <a:ext cx="2206256" cy="35619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A12F52-7242-AF05-1F0A-61FF0C077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502" y="2066660"/>
                <a:ext cx="2206256" cy="356191"/>
              </a:xfrm>
              <a:prstGeom prst="rect">
                <a:avLst/>
              </a:prstGeom>
              <a:blipFill>
                <a:blip r:embed="rId3"/>
                <a:stretch>
                  <a:fillRect l="-2857" t="-3448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EC8BB2-D6CB-613F-4FFB-EF1DAE787495}"/>
                  </a:ext>
                </a:extLst>
              </p:cNvPr>
              <p:cNvSpPr txBox="1"/>
              <p:nvPr/>
            </p:nvSpPr>
            <p:spPr>
              <a:xfrm>
                <a:off x="3608635" y="3057253"/>
                <a:ext cx="2525756" cy="341312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EC8BB2-D6CB-613F-4FFB-EF1DAE78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35" y="3057253"/>
                <a:ext cx="2525756" cy="341312"/>
              </a:xfrm>
              <a:prstGeom prst="rect">
                <a:avLst/>
              </a:prstGeom>
              <a:blipFill>
                <a:blip r:embed="rId4"/>
                <a:stretch>
                  <a:fillRect l="-503" t="-357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599CF67-BA3E-241A-D0E6-EAD23F10C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7/19</a:t>
            </a:r>
          </a:p>
        </p:txBody>
      </p:sp>
    </p:spTree>
    <p:extLst>
      <p:ext uri="{BB962C8B-B14F-4D97-AF65-F5344CB8AC3E}">
        <p14:creationId xmlns:p14="http://schemas.microsoft.com/office/powerpoint/2010/main" val="2906490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9CFD5A1-121E-2B42-B999-33BB0DF917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Quantify variance in model output and attribute it to different uncertainty sources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8522570-A9AA-3E49-BC38-480FCD9715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Variance-based global sensitivity analysis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58031AB-7908-794B-917D-15FBEFC45BE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Identical inputs produce different results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6BF5EC1-EEBA-9747-849A-AC621EDC01B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Autofit/>
          </a:bodyPr>
          <a:lstStyle/>
          <a:p>
            <a:r>
              <a:rPr lang="en-US" sz="2000"/>
              <a:t>Stochastic computational models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C3485CE-85BB-6A46-999F-2DCFEFBFA57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Separate variance contributions from stochastic solver and uncertainty sources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D32680B-2576-CF42-8528-774425BC128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Autofit/>
          </a:bodyPr>
          <a:lstStyle/>
          <a:p>
            <a:r>
              <a:rPr lang="en-US" sz="2000"/>
              <a:t>Variance deconvolution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EA024B0-7176-3645-BEA1-C28E04DA0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555E3-8D6E-9197-7AD0-1DC2BEF1A39A}"/>
              </a:ext>
            </a:extLst>
          </p:cNvPr>
          <p:cNvSpPr txBox="1"/>
          <p:nvPr/>
        </p:nvSpPr>
        <p:spPr>
          <a:xfrm>
            <a:off x="-904568" y="98322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49FEC79-BB97-072C-51CF-50C94427B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2/19</a:t>
            </a:r>
          </a:p>
        </p:txBody>
      </p:sp>
    </p:spTree>
    <p:extLst>
      <p:ext uri="{BB962C8B-B14F-4D97-AF65-F5344CB8AC3E}">
        <p14:creationId xmlns:p14="http://schemas.microsoft.com/office/powerpoint/2010/main" val="41855582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35467BF-FDAA-40D8-0C0A-58FB29592425}"/>
              </a:ext>
            </a:extLst>
          </p:cNvPr>
          <p:cNvSpPr/>
          <p:nvPr/>
        </p:nvSpPr>
        <p:spPr>
          <a:xfrm>
            <a:off x="3314043" y="1536520"/>
            <a:ext cx="7636074" cy="2508578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Background – stochastic solvers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8CF0ECAF-6342-44C0-5901-B08551C792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862" y="1180920"/>
                <a:ext cx="3003822" cy="849899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Solver uncertainty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Solver tally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8CF0ECAF-6342-44C0-5901-B08551C79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62" y="1180920"/>
                <a:ext cx="3003822" cy="849899"/>
              </a:xfrm>
              <a:prstGeom prst="rect">
                <a:avLst/>
              </a:prstGeom>
              <a:blipFill>
                <a:blip r:embed="rId2"/>
                <a:stretch>
                  <a:fillRect l="-5063" t="-8955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A12F52-7242-AF05-1F0A-61FF0C0777AB}"/>
                  </a:ext>
                </a:extLst>
              </p:cNvPr>
              <p:cNvSpPr txBox="1"/>
              <p:nvPr/>
            </p:nvSpPr>
            <p:spPr>
              <a:xfrm>
                <a:off x="3917502" y="2066660"/>
                <a:ext cx="2206256" cy="35619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A12F52-7242-AF05-1F0A-61FF0C077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502" y="2066660"/>
                <a:ext cx="2206256" cy="356191"/>
              </a:xfrm>
              <a:prstGeom prst="rect">
                <a:avLst/>
              </a:prstGeom>
              <a:blipFill>
                <a:blip r:embed="rId3"/>
                <a:stretch>
                  <a:fillRect l="-2857" t="-3448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F866B8-55FE-D974-57FC-3C684CEB40C8}"/>
                  </a:ext>
                </a:extLst>
              </p:cNvPr>
              <p:cNvSpPr txBox="1"/>
              <p:nvPr/>
            </p:nvSpPr>
            <p:spPr>
              <a:xfrm>
                <a:off x="5831948" y="1735637"/>
                <a:ext cx="3482163" cy="926805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≝</m:t>
                      </m:r>
                      <m:acc>
                        <m:accPr>
                          <m:chr m:val="̃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F866B8-55FE-D974-57FC-3C684CEB4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948" y="1735637"/>
                <a:ext cx="3482163" cy="926805"/>
              </a:xfrm>
              <a:prstGeom prst="rect">
                <a:avLst/>
              </a:prstGeom>
              <a:blipFill>
                <a:blip r:embed="rId4"/>
                <a:stretch>
                  <a:fillRect l="-1818" t="-102703" b="-15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EC8BB2-D6CB-613F-4FFB-EF1DAE787495}"/>
                  </a:ext>
                </a:extLst>
              </p:cNvPr>
              <p:cNvSpPr txBox="1"/>
              <p:nvPr/>
            </p:nvSpPr>
            <p:spPr>
              <a:xfrm>
                <a:off x="3608635" y="3057253"/>
                <a:ext cx="2525756" cy="341312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EC8BB2-D6CB-613F-4FFB-EF1DAE78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35" y="3057253"/>
                <a:ext cx="2525756" cy="341312"/>
              </a:xfrm>
              <a:prstGeom prst="rect">
                <a:avLst/>
              </a:prstGeom>
              <a:blipFill>
                <a:blip r:embed="rId5"/>
                <a:stretch>
                  <a:fillRect l="-503" t="-357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A825C-8191-3CF4-A49A-2D605DA8F572}"/>
                  </a:ext>
                </a:extLst>
              </p:cNvPr>
              <p:cNvSpPr txBox="1"/>
              <p:nvPr/>
            </p:nvSpPr>
            <p:spPr>
              <a:xfrm>
                <a:off x="6044076" y="2753874"/>
                <a:ext cx="4820980" cy="926805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≝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A825C-8191-3CF4-A49A-2D605DA8F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076" y="2753874"/>
                <a:ext cx="4820980" cy="926805"/>
              </a:xfrm>
              <a:prstGeom prst="rect">
                <a:avLst/>
              </a:prstGeom>
              <a:blipFill>
                <a:blip r:embed="rId6"/>
                <a:stretch>
                  <a:fillRect t="-101351" b="-15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AC6EB60E-D8A4-3D61-2A05-E54986E41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7/19</a:t>
            </a:r>
          </a:p>
        </p:txBody>
      </p:sp>
    </p:spTree>
    <p:extLst>
      <p:ext uri="{BB962C8B-B14F-4D97-AF65-F5344CB8AC3E}">
        <p14:creationId xmlns:p14="http://schemas.microsoft.com/office/powerpoint/2010/main" val="1625656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35467BF-FDAA-40D8-0C0A-58FB29592425}"/>
              </a:ext>
            </a:extLst>
          </p:cNvPr>
          <p:cNvSpPr/>
          <p:nvPr/>
        </p:nvSpPr>
        <p:spPr>
          <a:xfrm>
            <a:off x="3314043" y="1536520"/>
            <a:ext cx="7636074" cy="2508578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Background – stochastic solvers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8CF0ECAF-6342-44C0-5901-B08551C792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862" y="1180920"/>
                <a:ext cx="3003822" cy="849899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Solver uncertainty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Solver tally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8CF0ECAF-6342-44C0-5901-B08551C79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62" y="1180920"/>
                <a:ext cx="3003822" cy="849899"/>
              </a:xfrm>
              <a:prstGeom prst="rect">
                <a:avLst/>
              </a:prstGeom>
              <a:blipFill>
                <a:blip r:embed="rId2"/>
                <a:stretch>
                  <a:fillRect l="-5063" t="-8955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A12F52-7242-AF05-1F0A-61FF0C0777AB}"/>
                  </a:ext>
                </a:extLst>
              </p:cNvPr>
              <p:cNvSpPr txBox="1"/>
              <p:nvPr/>
            </p:nvSpPr>
            <p:spPr>
              <a:xfrm>
                <a:off x="3917502" y="2066660"/>
                <a:ext cx="2206256" cy="35619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A12F52-7242-AF05-1F0A-61FF0C077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502" y="2066660"/>
                <a:ext cx="2206256" cy="356191"/>
              </a:xfrm>
              <a:prstGeom prst="rect">
                <a:avLst/>
              </a:prstGeom>
              <a:blipFill>
                <a:blip r:embed="rId3"/>
                <a:stretch>
                  <a:fillRect l="-2857" t="-3448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F866B8-55FE-D974-57FC-3C684CEB40C8}"/>
                  </a:ext>
                </a:extLst>
              </p:cNvPr>
              <p:cNvSpPr txBox="1"/>
              <p:nvPr/>
            </p:nvSpPr>
            <p:spPr>
              <a:xfrm>
                <a:off x="5831948" y="1735637"/>
                <a:ext cx="3482163" cy="926805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≝</m:t>
                      </m:r>
                      <m:acc>
                        <m:accPr>
                          <m:chr m:val="̃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F866B8-55FE-D974-57FC-3C684CEB4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948" y="1735637"/>
                <a:ext cx="3482163" cy="926805"/>
              </a:xfrm>
              <a:prstGeom prst="rect">
                <a:avLst/>
              </a:prstGeom>
              <a:blipFill>
                <a:blip r:embed="rId4"/>
                <a:stretch>
                  <a:fillRect l="-1818" t="-102703" b="-15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EC8BB2-D6CB-613F-4FFB-EF1DAE787495}"/>
                  </a:ext>
                </a:extLst>
              </p:cNvPr>
              <p:cNvSpPr txBox="1"/>
              <p:nvPr/>
            </p:nvSpPr>
            <p:spPr>
              <a:xfrm>
                <a:off x="3608635" y="3057253"/>
                <a:ext cx="2525756" cy="341312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EC8BB2-D6CB-613F-4FFB-EF1DAE78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35" y="3057253"/>
                <a:ext cx="2525756" cy="341312"/>
              </a:xfrm>
              <a:prstGeom prst="rect">
                <a:avLst/>
              </a:prstGeom>
              <a:blipFill>
                <a:blip r:embed="rId5"/>
                <a:stretch>
                  <a:fillRect l="-503" t="-357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A825C-8191-3CF4-A49A-2D605DA8F572}"/>
                  </a:ext>
                </a:extLst>
              </p:cNvPr>
              <p:cNvSpPr txBox="1"/>
              <p:nvPr/>
            </p:nvSpPr>
            <p:spPr>
              <a:xfrm>
                <a:off x="6044076" y="2753874"/>
                <a:ext cx="4820980" cy="926805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≝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A825C-8191-3CF4-A49A-2D605DA8F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076" y="2753874"/>
                <a:ext cx="4820980" cy="926805"/>
              </a:xfrm>
              <a:prstGeom prst="rect">
                <a:avLst/>
              </a:prstGeom>
              <a:blipFill>
                <a:blip r:embed="rId6"/>
                <a:stretch>
                  <a:fillRect t="-101351" b="-15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6">
                <a:extLst>
                  <a:ext uri="{FF2B5EF4-FFF2-40B4-BE49-F238E27FC236}">
                    <a16:creationId xmlns:a16="http://schemas.microsoft.com/office/drawing/2014/main" id="{E37F2240-8E54-AFB4-876C-9906B8628B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862" y="4381733"/>
                <a:ext cx="7636074" cy="215141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Example: Monte Carlo Radiation Transport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goal quantity (flux, energy dep., </a:t>
                </a:r>
                <a:r>
                  <a:rPr lang="en-US" i="1" dirty="0"/>
                  <a:t>etc.</a:t>
                </a:r>
                <a:r>
                  <a:rPr lang="en-US" dirty="0"/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Solver tally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single particle history’s tally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number of particle histories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Error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6">
                <a:extLst>
                  <a:ext uri="{FF2B5EF4-FFF2-40B4-BE49-F238E27FC236}">
                    <a16:creationId xmlns:a16="http://schemas.microsoft.com/office/drawing/2014/main" id="{E37F2240-8E54-AFB4-876C-9906B8628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62" y="4381733"/>
                <a:ext cx="7636074" cy="2151414"/>
              </a:xfrm>
              <a:prstGeom prst="rect">
                <a:avLst/>
              </a:prstGeom>
              <a:blipFill>
                <a:blip r:embed="rId7"/>
                <a:stretch>
                  <a:fillRect l="-2159"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FA60A63-052E-2F89-ADB0-6956ABBAA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7/19</a:t>
            </a:r>
          </a:p>
        </p:txBody>
      </p:sp>
    </p:spTree>
    <p:extLst>
      <p:ext uri="{BB962C8B-B14F-4D97-AF65-F5344CB8AC3E}">
        <p14:creationId xmlns:p14="http://schemas.microsoft.com/office/powerpoint/2010/main" val="4249914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35467BF-FDAA-40D8-0C0A-58FB29592425}"/>
              </a:ext>
            </a:extLst>
          </p:cNvPr>
          <p:cNvSpPr/>
          <p:nvPr/>
        </p:nvSpPr>
        <p:spPr>
          <a:xfrm>
            <a:off x="3314043" y="1536520"/>
            <a:ext cx="7636074" cy="2508578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Background – stochastic solvers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8CF0ECAF-6342-44C0-5901-B08551C792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862" y="1180920"/>
                <a:ext cx="3003822" cy="849899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Solver uncertainty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Solver tally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8CF0ECAF-6342-44C0-5901-B08551C79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62" y="1180920"/>
                <a:ext cx="3003822" cy="849899"/>
              </a:xfrm>
              <a:prstGeom prst="rect">
                <a:avLst/>
              </a:prstGeom>
              <a:blipFill>
                <a:blip r:embed="rId2"/>
                <a:stretch>
                  <a:fillRect l="-5063" t="-8955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A12F52-7242-AF05-1F0A-61FF0C0777AB}"/>
                  </a:ext>
                </a:extLst>
              </p:cNvPr>
              <p:cNvSpPr txBox="1"/>
              <p:nvPr/>
            </p:nvSpPr>
            <p:spPr>
              <a:xfrm>
                <a:off x="3917502" y="2066660"/>
                <a:ext cx="2206256" cy="35619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A12F52-7242-AF05-1F0A-61FF0C077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502" y="2066660"/>
                <a:ext cx="2206256" cy="356191"/>
              </a:xfrm>
              <a:prstGeom prst="rect">
                <a:avLst/>
              </a:prstGeom>
              <a:blipFill>
                <a:blip r:embed="rId3"/>
                <a:stretch>
                  <a:fillRect l="-2857" t="-3448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F866B8-55FE-D974-57FC-3C684CEB40C8}"/>
                  </a:ext>
                </a:extLst>
              </p:cNvPr>
              <p:cNvSpPr txBox="1"/>
              <p:nvPr/>
            </p:nvSpPr>
            <p:spPr>
              <a:xfrm>
                <a:off x="5831948" y="1735637"/>
                <a:ext cx="3482163" cy="926805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≝</m:t>
                      </m:r>
                      <m:acc>
                        <m:accPr>
                          <m:chr m:val="̃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F866B8-55FE-D974-57FC-3C684CEB4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948" y="1735637"/>
                <a:ext cx="3482163" cy="926805"/>
              </a:xfrm>
              <a:prstGeom prst="rect">
                <a:avLst/>
              </a:prstGeom>
              <a:blipFill>
                <a:blip r:embed="rId4"/>
                <a:stretch>
                  <a:fillRect l="-1818" t="-102703" b="-15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EC8BB2-D6CB-613F-4FFB-EF1DAE787495}"/>
                  </a:ext>
                </a:extLst>
              </p:cNvPr>
              <p:cNvSpPr txBox="1"/>
              <p:nvPr/>
            </p:nvSpPr>
            <p:spPr>
              <a:xfrm>
                <a:off x="3608635" y="3057253"/>
                <a:ext cx="2525756" cy="341312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EC8BB2-D6CB-613F-4FFB-EF1DAE78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35" y="3057253"/>
                <a:ext cx="2525756" cy="341312"/>
              </a:xfrm>
              <a:prstGeom prst="rect">
                <a:avLst/>
              </a:prstGeom>
              <a:blipFill>
                <a:blip r:embed="rId5"/>
                <a:stretch>
                  <a:fillRect l="-503" t="-357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A825C-8191-3CF4-A49A-2D605DA8F572}"/>
                  </a:ext>
                </a:extLst>
              </p:cNvPr>
              <p:cNvSpPr txBox="1"/>
              <p:nvPr/>
            </p:nvSpPr>
            <p:spPr>
              <a:xfrm>
                <a:off x="6044076" y="2753874"/>
                <a:ext cx="4820980" cy="926805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≝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A825C-8191-3CF4-A49A-2D605DA8F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076" y="2753874"/>
                <a:ext cx="4820980" cy="926805"/>
              </a:xfrm>
              <a:prstGeom prst="rect">
                <a:avLst/>
              </a:prstGeom>
              <a:blipFill>
                <a:blip r:embed="rId6"/>
                <a:stretch>
                  <a:fillRect t="-101351" b="-15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6">
                <a:extLst>
                  <a:ext uri="{FF2B5EF4-FFF2-40B4-BE49-F238E27FC236}">
                    <a16:creationId xmlns:a16="http://schemas.microsoft.com/office/drawing/2014/main" id="{86AA4824-DB9F-F96E-1A2E-9E73752E3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862" y="4381733"/>
                <a:ext cx="7636074" cy="215141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Example: Monte Carlo Radiation Transport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goal quantity (flux, energy dep., </a:t>
                </a:r>
                <a:r>
                  <a:rPr lang="en-US" i="1" dirty="0"/>
                  <a:t>etc.</a:t>
                </a:r>
                <a:r>
                  <a:rPr lang="en-US" dirty="0"/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Solver tally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single particle history’s tally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number of particle histories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Error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6">
                <a:extLst>
                  <a:ext uri="{FF2B5EF4-FFF2-40B4-BE49-F238E27FC236}">
                    <a16:creationId xmlns:a16="http://schemas.microsoft.com/office/drawing/2014/main" id="{86AA4824-DB9F-F96E-1A2E-9E73752E3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62" y="4381733"/>
                <a:ext cx="7636074" cy="2151414"/>
              </a:xfrm>
              <a:prstGeom prst="rect">
                <a:avLst/>
              </a:prstGeom>
              <a:blipFill>
                <a:blip r:embed="rId7"/>
                <a:stretch>
                  <a:fillRect l="-2159"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CF9AD47C-7022-D949-65E0-A54B754D4B86}"/>
              </a:ext>
            </a:extLst>
          </p:cNvPr>
          <p:cNvSpPr/>
          <p:nvPr/>
        </p:nvSpPr>
        <p:spPr>
          <a:xfrm rot="20700000">
            <a:off x="1598415" y="2388120"/>
            <a:ext cx="237744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131EF7A-1C05-2DE7-6542-59FAE9BEB2AE}"/>
              </a:ext>
            </a:extLst>
          </p:cNvPr>
          <p:cNvSpPr/>
          <p:nvPr/>
        </p:nvSpPr>
        <p:spPr>
          <a:xfrm rot="896916">
            <a:off x="1720569" y="2848963"/>
            <a:ext cx="192024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AE25C90-AF5C-F6BA-B27E-AF2A490F7EC1}"/>
              </a:ext>
            </a:extLst>
          </p:cNvPr>
          <p:cNvSpPr/>
          <p:nvPr/>
        </p:nvSpPr>
        <p:spPr>
          <a:xfrm>
            <a:off x="1014793" y="2469980"/>
            <a:ext cx="1868467" cy="7104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Inaccessible </a:t>
            </a:r>
          </a:p>
        </p:txBody>
      </p:sp>
      <p:pic>
        <p:nvPicPr>
          <p:cNvPr id="21" name="Graphic 20" descr="Sad face outline with solid fill">
            <a:extLst>
              <a:ext uri="{FF2B5EF4-FFF2-40B4-BE49-F238E27FC236}">
                <a16:creationId xmlns:a16="http://schemas.microsoft.com/office/drawing/2014/main" id="{98F71755-C220-F4FB-3AD4-832DB54711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34464" y="2774747"/>
            <a:ext cx="408262" cy="40826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4CB322A-6991-CB2C-430C-DB79F516CEE5}"/>
              </a:ext>
            </a:extLst>
          </p:cNvPr>
          <p:cNvSpPr/>
          <p:nvPr/>
        </p:nvSpPr>
        <p:spPr>
          <a:xfrm rot="20675762">
            <a:off x="2790834" y="2472327"/>
            <a:ext cx="108767" cy="1645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D1BD67-C637-685B-0E69-CD175600BFD2}"/>
              </a:ext>
            </a:extLst>
          </p:cNvPr>
          <p:cNvSpPr/>
          <p:nvPr/>
        </p:nvSpPr>
        <p:spPr>
          <a:xfrm rot="900000">
            <a:off x="2819505" y="2999206"/>
            <a:ext cx="108767" cy="1645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CFAACB5-E441-B939-03DA-C721CFCDC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7/19</a:t>
            </a:r>
          </a:p>
        </p:txBody>
      </p:sp>
    </p:spTree>
    <p:extLst>
      <p:ext uri="{BB962C8B-B14F-4D97-AF65-F5344CB8AC3E}">
        <p14:creationId xmlns:p14="http://schemas.microsoft.com/office/powerpoint/2010/main" val="3045822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35467BF-FDAA-40D8-0C0A-58FB29592425}"/>
              </a:ext>
            </a:extLst>
          </p:cNvPr>
          <p:cNvSpPr/>
          <p:nvPr/>
        </p:nvSpPr>
        <p:spPr>
          <a:xfrm>
            <a:off x="3314043" y="1536520"/>
            <a:ext cx="7636074" cy="2508578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Background – stochastic solvers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8CF0ECAF-6342-44C0-5901-B08551C792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862" y="1180920"/>
                <a:ext cx="3003822" cy="849899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Solver uncertainty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Solver tally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8CF0ECAF-6342-44C0-5901-B08551C79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62" y="1180920"/>
                <a:ext cx="3003822" cy="849899"/>
              </a:xfrm>
              <a:prstGeom prst="rect">
                <a:avLst/>
              </a:prstGeom>
              <a:blipFill>
                <a:blip r:embed="rId2"/>
                <a:stretch>
                  <a:fillRect l="-5063" t="-8955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A12F52-7242-AF05-1F0A-61FF0C0777AB}"/>
                  </a:ext>
                </a:extLst>
              </p:cNvPr>
              <p:cNvSpPr txBox="1"/>
              <p:nvPr/>
            </p:nvSpPr>
            <p:spPr>
              <a:xfrm>
                <a:off x="3917502" y="2066660"/>
                <a:ext cx="2206256" cy="356191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A12F52-7242-AF05-1F0A-61FF0C077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502" y="2066660"/>
                <a:ext cx="2206256" cy="356191"/>
              </a:xfrm>
              <a:prstGeom prst="rect">
                <a:avLst/>
              </a:prstGeom>
              <a:blipFill>
                <a:blip r:embed="rId3"/>
                <a:stretch>
                  <a:fillRect l="-2857" t="-3448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F866B8-55FE-D974-57FC-3C684CEB40C8}"/>
                  </a:ext>
                </a:extLst>
              </p:cNvPr>
              <p:cNvSpPr txBox="1"/>
              <p:nvPr/>
            </p:nvSpPr>
            <p:spPr>
              <a:xfrm>
                <a:off x="5831948" y="1735637"/>
                <a:ext cx="3482163" cy="926805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≝</m:t>
                      </m:r>
                      <m:acc>
                        <m:accPr>
                          <m:chr m:val="̃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F866B8-55FE-D974-57FC-3C684CEB4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948" y="1735637"/>
                <a:ext cx="3482163" cy="926805"/>
              </a:xfrm>
              <a:prstGeom prst="rect">
                <a:avLst/>
              </a:prstGeom>
              <a:blipFill>
                <a:blip r:embed="rId4"/>
                <a:stretch>
                  <a:fillRect l="-1818" t="-102703" b="-15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EC8BB2-D6CB-613F-4FFB-EF1DAE787495}"/>
                  </a:ext>
                </a:extLst>
              </p:cNvPr>
              <p:cNvSpPr txBox="1"/>
              <p:nvPr/>
            </p:nvSpPr>
            <p:spPr>
              <a:xfrm>
                <a:off x="3608635" y="3057253"/>
                <a:ext cx="2525756" cy="341312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EC8BB2-D6CB-613F-4FFB-EF1DAE78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635" y="3057253"/>
                <a:ext cx="2525756" cy="341312"/>
              </a:xfrm>
              <a:prstGeom prst="rect">
                <a:avLst/>
              </a:prstGeom>
              <a:blipFill>
                <a:blip r:embed="rId5"/>
                <a:stretch>
                  <a:fillRect l="-503" t="-357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A825C-8191-3CF4-A49A-2D605DA8F572}"/>
                  </a:ext>
                </a:extLst>
              </p:cNvPr>
              <p:cNvSpPr txBox="1"/>
              <p:nvPr/>
            </p:nvSpPr>
            <p:spPr>
              <a:xfrm>
                <a:off x="6044076" y="2753874"/>
                <a:ext cx="4820980" cy="926805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≝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A825C-8191-3CF4-A49A-2D605DA8F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076" y="2753874"/>
                <a:ext cx="4820980" cy="926805"/>
              </a:xfrm>
              <a:prstGeom prst="rect">
                <a:avLst/>
              </a:prstGeom>
              <a:blipFill>
                <a:blip r:embed="rId6"/>
                <a:stretch>
                  <a:fillRect t="-101351" b="-15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6">
                <a:extLst>
                  <a:ext uri="{FF2B5EF4-FFF2-40B4-BE49-F238E27FC236}">
                    <a16:creationId xmlns:a16="http://schemas.microsoft.com/office/drawing/2014/main" id="{86AA4824-DB9F-F96E-1A2E-9E73752E3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862" y="4381733"/>
                <a:ext cx="7636074" cy="215141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Example: Monte Carlo Radiation Transport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goal quantity (flux, energy dep., </a:t>
                </a:r>
                <a:r>
                  <a:rPr lang="en-US" i="1" dirty="0"/>
                  <a:t>etc.</a:t>
                </a:r>
                <a:r>
                  <a:rPr lang="en-US" dirty="0"/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Solver tally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single particle history’s tally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number of particle histories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Error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6">
                <a:extLst>
                  <a:ext uri="{FF2B5EF4-FFF2-40B4-BE49-F238E27FC236}">
                    <a16:creationId xmlns:a16="http://schemas.microsoft.com/office/drawing/2014/main" id="{86AA4824-DB9F-F96E-1A2E-9E73752E3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62" y="4381733"/>
                <a:ext cx="7636074" cy="2151414"/>
              </a:xfrm>
              <a:prstGeom prst="rect">
                <a:avLst/>
              </a:prstGeom>
              <a:blipFill>
                <a:blip r:embed="rId7"/>
                <a:stretch>
                  <a:fillRect l="-2159"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CF9AD47C-7022-D949-65E0-A54B754D4B86}"/>
              </a:ext>
            </a:extLst>
          </p:cNvPr>
          <p:cNvSpPr/>
          <p:nvPr/>
        </p:nvSpPr>
        <p:spPr>
          <a:xfrm rot="20700000">
            <a:off x="1598415" y="2388120"/>
            <a:ext cx="237744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131EF7A-1C05-2DE7-6542-59FAE9BEB2AE}"/>
              </a:ext>
            </a:extLst>
          </p:cNvPr>
          <p:cNvSpPr/>
          <p:nvPr/>
        </p:nvSpPr>
        <p:spPr>
          <a:xfrm rot="896916">
            <a:off x="1720569" y="2848963"/>
            <a:ext cx="192024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AE25C90-AF5C-F6BA-B27E-AF2A490F7EC1}"/>
              </a:ext>
            </a:extLst>
          </p:cNvPr>
          <p:cNvSpPr/>
          <p:nvPr/>
        </p:nvSpPr>
        <p:spPr>
          <a:xfrm>
            <a:off x="1014793" y="2469980"/>
            <a:ext cx="1868467" cy="7104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Inaccessible </a:t>
            </a:r>
          </a:p>
        </p:txBody>
      </p:sp>
      <p:pic>
        <p:nvPicPr>
          <p:cNvPr id="21" name="Graphic 20" descr="Sad face outline with solid fill">
            <a:extLst>
              <a:ext uri="{FF2B5EF4-FFF2-40B4-BE49-F238E27FC236}">
                <a16:creationId xmlns:a16="http://schemas.microsoft.com/office/drawing/2014/main" id="{98F71755-C220-F4FB-3AD4-832DB54711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34464" y="2774747"/>
            <a:ext cx="408262" cy="40826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4CB322A-6991-CB2C-430C-DB79F516CEE5}"/>
              </a:ext>
            </a:extLst>
          </p:cNvPr>
          <p:cNvSpPr/>
          <p:nvPr/>
        </p:nvSpPr>
        <p:spPr>
          <a:xfrm rot="20675762">
            <a:off x="2790834" y="2472327"/>
            <a:ext cx="108767" cy="1645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D1BD67-C637-685B-0E69-CD175600BFD2}"/>
              </a:ext>
            </a:extLst>
          </p:cNvPr>
          <p:cNvSpPr/>
          <p:nvPr/>
        </p:nvSpPr>
        <p:spPr>
          <a:xfrm rot="900000">
            <a:off x="2819505" y="2999206"/>
            <a:ext cx="108767" cy="1645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Smiling face outline with solid fill">
            <a:extLst>
              <a:ext uri="{FF2B5EF4-FFF2-40B4-BE49-F238E27FC236}">
                <a16:creationId xmlns:a16="http://schemas.microsoft.com/office/drawing/2014/main" id="{A99D8AF0-86B4-8174-C398-C07D5261B8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94191" y="2674185"/>
            <a:ext cx="411480" cy="411480"/>
          </a:xfrm>
          <a:prstGeom prst="rect">
            <a:avLst/>
          </a:prstGeom>
        </p:spPr>
      </p:pic>
      <p:pic>
        <p:nvPicPr>
          <p:cNvPr id="33" name="Graphic 32" descr="Smiling face outline with solid fill">
            <a:extLst>
              <a:ext uri="{FF2B5EF4-FFF2-40B4-BE49-F238E27FC236}">
                <a16:creationId xmlns:a16="http://schemas.microsoft.com/office/drawing/2014/main" id="{3D8F0B98-FD39-E6D7-9CB8-A0EAC47FC1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21862" y="1654298"/>
            <a:ext cx="411480" cy="411480"/>
          </a:xfrm>
          <a:prstGeom prst="rect">
            <a:avLst/>
          </a:prstGeom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1506E4E0-5D3F-8B71-496F-C4E4CA51E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7/19</a:t>
            </a:r>
          </a:p>
        </p:txBody>
      </p:sp>
    </p:spTree>
    <p:extLst>
      <p:ext uri="{BB962C8B-B14F-4D97-AF65-F5344CB8AC3E}">
        <p14:creationId xmlns:p14="http://schemas.microsoft.com/office/powerpoint/2010/main" val="1785223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Saltelli method with stochastic solvers</a:t>
            </a:r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6">
                <a:extLst>
                  <a:ext uri="{FF2B5EF4-FFF2-40B4-BE49-F238E27FC236}">
                    <a16:creationId xmlns:a16="http://schemas.microsoft.com/office/drawing/2014/main" id="{ADFBCAAF-5280-1C2E-9442-4E5DB8A79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515957"/>
                <a:ext cx="11352276" cy="68678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generate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matrix of independent input samples and define matrices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each containing half of the sample</a:t>
                </a:r>
              </a:p>
            </p:txBody>
          </p:sp>
        </mc:Choice>
        <mc:Fallback xmlns="">
          <p:sp>
            <p:nvSpPr>
              <p:cNvPr id="17" name="Content Placeholder 6">
                <a:extLst>
                  <a:ext uri="{FF2B5EF4-FFF2-40B4-BE49-F238E27FC236}">
                    <a16:creationId xmlns:a16="http://schemas.microsoft.com/office/drawing/2014/main" id="{ADFBCAAF-5280-1C2E-9442-4E5DB8A79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515957"/>
                <a:ext cx="11352276" cy="686784"/>
              </a:xfrm>
              <a:prstGeom prst="rect">
                <a:avLst/>
              </a:prstGeom>
              <a:blipFill>
                <a:blip r:embed="rId2"/>
                <a:stretch>
                  <a:fillRect l="-1564" t="-10909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6">
                <a:extLst>
                  <a:ext uri="{FF2B5EF4-FFF2-40B4-BE49-F238E27FC236}">
                    <a16:creationId xmlns:a16="http://schemas.microsoft.com/office/drawing/2014/main" id="{D7E8BA3A-C443-74D0-EDD3-3879EDF51D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3470989"/>
                <a:ext cx="11352276" cy="47683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2"/>
                </a:pP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inputs, create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using all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except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column, which is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3" name="Content Placeholder 6">
                <a:extLst>
                  <a:ext uri="{FF2B5EF4-FFF2-40B4-BE49-F238E27FC236}">
                    <a16:creationId xmlns:a16="http://schemas.microsoft.com/office/drawing/2014/main" id="{D7E8BA3A-C443-74D0-EDD3-3879EDF51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3470989"/>
                <a:ext cx="11352276" cy="476831"/>
              </a:xfrm>
              <a:prstGeom prst="rect">
                <a:avLst/>
              </a:prstGeom>
              <a:blipFill>
                <a:blip r:embed="rId3"/>
                <a:stretch>
                  <a:fillRect l="-1453" t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472DDF-6266-2BCF-DF4D-AF5A815ED9E4}"/>
                  </a:ext>
                </a:extLst>
              </p:cNvPr>
              <p:cNvSpPr txBox="1"/>
              <p:nvPr/>
            </p:nvSpPr>
            <p:spPr>
              <a:xfrm>
                <a:off x="1371600" y="3898319"/>
                <a:ext cx="8334756" cy="11338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472DDF-6266-2BCF-DF4D-AF5A815ED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898319"/>
                <a:ext cx="8334756" cy="1133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4D80A07-4E12-6E77-D579-0F04622B0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8/19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BB67E-C9CD-BF28-F190-2860C9F98113}"/>
                  </a:ext>
                </a:extLst>
              </p:cNvPr>
              <p:cNvSpPr txBox="1"/>
              <p:nvPr/>
            </p:nvSpPr>
            <p:spPr>
              <a:xfrm>
                <a:off x="1371600" y="2223761"/>
                <a:ext cx="8334756" cy="11338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BB67E-C9CD-BF28-F190-2860C9F98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223761"/>
                <a:ext cx="8334756" cy="11338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90385FD8-8E78-F879-158E-04F026D389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5130099"/>
                <a:ext cx="11352276" cy="47683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3"/>
                </a:pPr>
                <a:r>
                  <a:rPr lang="en-US" dirty="0"/>
                  <a:t>Compute model output vector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of dimension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and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90385FD8-8E78-F879-158E-04F026D38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5130099"/>
                <a:ext cx="11352276" cy="476831"/>
              </a:xfrm>
              <a:prstGeom prst="rect">
                <a:avLst/>
              </a:prstGeom>
              <a:blipFill>
                <a:blip r:embed="rId6"/>
                <a:stretch>
                  <a:fillRect l="-1564" t="-15789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3EDBA8-BFE0-5CF3-D11C-A074FB2D0FBD}"/>
                  </a:ext>
                </a:extLst>
              </p:cNvPr>
              <p:cNvSpPr txBox="1"/>
              <p:nvPr/>
            </p:nvSpPr>
            <p:spPr>
              <a:xfrm>
                <a:off x="1371600" y="5527038"/>
                <a:ext cx="8334756" cy="11338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𝜉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3EDBA8-BFE0-5CF3-D11C-A074FB2D0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527038"/>
                <a:ext cx="8334756" cy="1133856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243C9A51-8655-F2D1-E0D9-53284B7CBE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004877"/>
                <a:ext cx="8474596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Sampling-based estimation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with stochastic solvers </a:t>
                </a:r>
              </a:p>
            </p:txBody>
          </p:sp>
        </mc:Choice>
        <mc:Fallback xmlns="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243C9A51-8655-F2D1-E0D9-53284B7CB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004877"/>
                <a:ext cx="8474596" cy="369332"/>
              </a:xfrm>
              <a:prstGeom prst="rect">
                <a:avLst/>
              </a:prstGeom>
              <a:blipFill>
                <a:blip r:embed="rId8"/>
                <a:stretch>
                  <a:fillRect l="-1794" t="-2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654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Saltelli method with stochastic solvers</a:t>
            </a:r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6">
                <a:extLst>
                  <a:ext uri="{FF2B5EF4-FFF2-40B4-BE49-F238E27FC236}">
                    <a16:creationId xmlns:a16="http://schemas.microsoft.com/office/drawing/2014/main" id="{ADFBCAAF-5280-1C2E-9442-4E5DB8A79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515957"/>
                <a:ext cx="11352276" cy="68678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, generate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matrix of independent input samples and define matrices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, each containing half of the sample</a:t>
                </a:r>
              </a:p>
            </p:txBody>
          </p:sp>
        </mc:Choice>
        <mc:Fallback xmlns="">
          <p:sp>
            <p:nvSpPr>
              <p:cNvPr id="17" name="Content Placeholder 6">
                <a:extLst>
                  <a:ext uri="{FF2B5EF4-FFF2-40B4-BE49-F238E27FC236}">
                    <a16:creationId xmlns:a16="http://schemas.microsoft.com/office/drawing/2014/main" id="{ADFBCAAF-5280-1C2E-9442-4E5DB8A79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515957"/>
                <a:ext cx="11352276" cy="686784"/>
              </a:xfrm>
              <a:prstGeom prst="rect">
                <a:avLst/>
              </a:prstGeom>
              <a:blipFill>
                <a:blip r:embed="rId2"/>
                <a:stretch>
                  <a:fillRect l="-1564" t="-10909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6">
                <a:extLst>
                  <a:ext uri="{FF2B5EF4-FFF2-40B4-BE49-F238E27FC236}">
                    <a16:creationId xmlns:a16="http://schemas.microsoft.com/office/drawing/2014/main" id="{D7E8BA3A-C443-74D0-EDD3-3879EDF51D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3470989"/>
                <a:ext cx="11352276" cy="47683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 startAt="2"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inputs, create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using all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except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>
                    <a:solidFill>
                      <a:schemeClr val="bg1">
                        <a:lumMod val="85000"/>
                      </a:schemeClr>
                    </a:solidFill>
                  </a:rPr>
                  <a:t>th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column, which is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Content Placeholder 6">
                <a:extLst>
                  <a:ext uri="{FF2B5EF4-FFF2-40B4-BE49-F238E27FC236}">
                    <a16:creationId xmlns:a16="http://schemas.microsoft.com/office/drawing/2014/main" id="{D7E8BA3A-C443-74D0-EDD3-3879EDF51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3470989"/>
                <a:ext cx="11352276" cy="476831"/>
              </a:xfrm>
              <a:prstGeom prst="rect">
                <a:avLst/>
              </a:prstGeom>
              <a:blipFill>
                <a:blip r:embed="rId3"/>
                <a:stretch>
                  <a:fillRect l="-1453" t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472DDF-6266-2BCF-DF4D-AF5A815ED9E4}"/>
                  </a:ext>
                </a:extLst>
              </p:cNvPr>
              <p:cNvSpPr txBox="1"/>
              <p:nvPr/>
            </p:nvSpPr>
            <p:spPr>
              <a:xfrm>
                <a:off x="1371600" y="3898319"/>
                <a:ext cx="8334756" cy="11338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buClr>
                    <a:schemeClr val="bg1">
                      <a:lumMod val="8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472DDF-6266-2BCF-DF4D-AF5A815ED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898319"/>
                <a:ext cx="8334756" cy="1133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BB67E-C9CD-BF28-F190-2860C9F98113}"/>
                  </a:ext>
                </a:extLst>
              </p:cNvPr>
              <p:cNvSpPr txBox="1"/>
              <p:nvPr/>
            </p:nvSpPr>
            <p:spPr>
              <a:xfrm>
                <a:off x="1371600" y="2223761"/>
                <a:ext cx="8334756" cy="11338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buClr>
                    <a:schemeClr val="bg1">
                      <a:lumMod val="8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BB67E-C9CD-BF28-F190-2860C9F98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223761"/>
                <a:ext cx="8334756" cy="11338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90385FD8-8E78-F879-158E-04F026D389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5130099"/>
                <a:ext cx="11352276" cy="47683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3"/>
                </a:pPr>
                <a:r>
                  <a:rPr lang="en-US" dirty="0"/>
                  <a:t>Compute model output vector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of dimension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and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90385FD8-8E78-F879-158E-04F026D38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5130099"/>
                <a:ext cx="11352276" cy="476831"/>
              </a:xfrm>
              <a:prstGeom prst="rect">
                <a:avLst/>
              </a:prstGeom>
              <a:blipFill>
                <a:blip r:embed="rId6"/>
                <a:stretch>
                  <a:fillRect l="-1564" t="-15789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3EDBA8-BFE0-5CF3-D11C-A074FB2D0FBD}"/>
                  </a:ext>
                </a:extLst>
              </p:cNvPr>
              <p:cNvSpPr txBox="1"/>
              <p:nvPr/>
            </p:nvSpPr>
            <p:spPr>
              <a:xfrm>
                <a:off x="1371600" y="5527038"/>
                <a:ext cx="8334756" cy="11338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𝜉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3EDBA8-BFE0-5CF3-D11C-A074FB2D0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527038"/>
                <a:ext cx="8334756" cy="1133856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243C9A51-8655-F2D1-E0D9-53284B7CBE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004877"/>
                <a:ext cx="8474596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Sampling-based estimation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with stochastic solvers </a:t>
                </a:r>
              </a:p>
            </p:txBody>
          </p:sp>
        </mc:Choice>
        <mc:Fallback xmlns="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243C9A51-8655-F2D1-E0D9-53284B7CB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004877"/>
                <a:ext cx="8474596" cy="369332"/>
              </a:xfrm>
              <a:prstGeom prst="rect">
                <a:avLst/>
              </a:prstGeom>
              <a:blipFill>
                <a:blip r:embed="rId8"/>
                <a:stretch>
                  <a:fillRect l="-1794" t="-2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41A0B9D-0D75-D7FB-1D30-4252738A1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8/19</a:t>
            </a:r>
          </a:p>
        </p:txBody>
      </p:sp>
    </p:spTree>
    <p:extLst>
      <p:ext uri="{BB962C8B-B14F-4D97-AF65-F5344CB8AC3E}">
        <p14:creationId xmlns:p14="http://schemas.microsoft.com/office/powerpoint/2010/main" val="3089825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Saltelli method with stochastic solvers</a:t>
            </a:r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6">
                <a:extLst>
                  <a:ext uri="{FF2B5EF4-FFF2-40B4-BE49-F238E27FC236}">
                    <a16:creationId xmlns:a16="http://schemas.microsoft.com/office/drawing/2014/main" id="{ADFBCAAF-5280-1C2E-9442-4E5DB8A79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515957"/>
                <a:ext cx="11352276" cy="68678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, generate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matrix of independent input samples and define matrices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, each containing half of the sample</a:t>
                </a:r>
              </a:p>
            </p:txBody>
          </p:sp>
        </mc:Choice>
        <mc:Fallback xmlns="">
          <p:sp>
            <p:nvSpPr>
              <p:cNvPr id="17" name="Content Placeholder 6">
                <a:extLst>
                  <a:ext uri="{FF2B5EF4-FFF2-40B4-BE49-F238E27FC236}">
                    <a16:creationId xmlns:a16="http://schemas.microsoft.com/office/drawing/2014/main" id="{ADFBCAAF-5280-1C2E-9442-4E5DB8A79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515957"/>
                <a:ext cx="11352276" cy="686784"/>
              </a:xfrm>
              <a:prstGeom prst="rect">
                <a:avLst/>
              </a:prstGeom>
              <a:blipFill>
                <a:blip r:embed="rId2"/>
                <a:stretch>
                  <a:fillRect l="-1564" t="-10909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6">
                <a:extLst>
                  <a:ext uri="{FF2B5EF4-FFF2-40B4-BE49-F238E27FC236}">
                    <a16:creationId xmlns:a16="http://schemas.microsoft.com/office/drawing/2014/main" id="{D7E8BA3A-C443-74D0-EDD3-3879EDF51D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3470989"/>
                <a:ext cx="11352276" cy="47683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 startAt="2"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inputs, create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using all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except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>
                    <a:solidFill>
                      <a:schemeClr val="bg1">
                        <a:lumMod val="85000"/>
                      </a:schemeClr>
                    </a:solidFill>
                  </a:rPr>
                  <a:t>th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column, which is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Content Placeholder 6">
                <a:extLst>
                  <a:ext uri="{FF2B5EF4-FFF2-40B4-BE49-F238E27FC236}">
                    <a16:creationId xmlns:a16="http://schemas.microsoft.com/office/drawing/2014/main" id="{D7E8BA3A-C443-74D0-EDD3-3879EDF51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3470989"/>
                <a:ext cx="11352276" cy="476831"/>
              </a:xfrm>
              <a:prstGeom prst="rect">
                <a:avLst/>
              </a:prstGeom>
              <a:blipFill>
                <a:blip r:embed="rId3"/>
                <a:stretch>
                  <a:fillRect l="-1453" t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472DDF-6266-2BCF-DF4D-AF5A815ED9E4}"/>
                  </a:ext>
                </a:extLst>
              </p:cNvPr>
              <p:cNvSpPr txBox="1"/>
              <p:nvPr/>
            </p:nvSpPr>
            <p:spPr>
              <a:xfrm>
                <a:off x="1371600" y="3898319"/>
                <a:ext cx="8334756" cy="11338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buClr>
                    <a:schemeClr val="bg1">
                      <a:lumMod val="8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472DDF-6266-2BCF-DF4D-AF5A815ED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898319"/>
                <a:ext cx="8334756" cy="11338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BB67E-C9CD-BF28-F190-2860C9F98113}"/>
                  </a:ext>
                </a:extLst>
              </p:cNvPr>
              <p:cNvSpPr txBox="1"/>
              <p:nvPr/>
            </p:nvSpPr>
            <p:spPr>
              <a:xfrm>
                <a:off x="1371600" y="2223761"/>
                <a:ext cx="8334756" cy="11338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>
                  <a:buClr>
                    <a:schemeClr val="bg1">
                      <a:lumMod val="85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BB67E-C9CD-BF28-F190-2860C9F98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223761"/>
                <a:ext cx="8334756" cy="11338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90385FD8-8E78-F879-158E-04F026D389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5130099"/>
                <a:ext cx="11352276" cy="47683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3"/>
                </a:pPr>
                <a:r>
                  <a:rPr lang="en-US" dirty="0"/>
                  <a:t>Compute model output vector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of dimension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and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90385FD8-8E78-F879-158E-04F026D38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5130099"/>
                <a:ext cx="11352276" cy="476831"/>
              </a:xfrm>
              <a:prstGeom prst="rect">
                <a:avLst/>
              </a:prstGeom>
              <a:blipFill>
                <a:blip r:embed="rId6"/>
                <a:stretch>
                  <a:fillRect l="-1564" t="-15789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3EDBA8-BFE0-5CF3-D11C-A074FB2D0FBD}"/>
                  </a:ext>
                </a:extLst>
              </p:cNvPr>
              <p:cNvSpPr txBox="1"/>
              <p:nvPr/>
            </p:nvSpPr>
            <p:spPr>
              <a:xfrm>
                <a:off x="1371600" y="5527038"/>
                <a:ext cx="8334756" cy="11338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𝜉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3EDBA8-BFE0-5CF3-D11C-A074FB2D0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527038"/>
                <a:ext cx="8334756" cy="1133856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243C9A51-8655-F2D1-E0D9-53284B7CBE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004877"/>
                <a:ext cx="8474596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Sampling-based estimation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with stochastic solvers </a:t>
                </a:r>
              </a:p>
            </p:txBody>
          </p:sp>
        </mc:Choice>
        <mc:Fallback xmlns="">
          <p:sp>
            <p:nvSpPr>
              <p:cNvPr id="8" name="Content Placeholder 6">
                <a:extLst>
                  <a:ext uri="{FF2B5EF4-FFF2-40B4-BE49-F238E27FC236}">
                    <a16:creationId xmlns:a16="http://schemas.microsoft.com/office/drawing/2014/main" id="{243C9A51-8655-F2D1-E0D9-53284B7CB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004877"/>
                <a:ext cx="8474596" cy="369332"/>
              </a:xfrm>
              <a:prstGeom prst="rect">
                <a:avLst/>
              </a:prstGeom>
              <a:blipFill>
                <a:blip r:embed="rId8"/>
                <a:stretch>
                  <a:fillRect l="-1794" t="-2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103A770C-8707-BC1B-1DDF-9B28DC1A89CE}"/>
              </a:ext>
            </a:extLst>
          </p:cNvPr>
          <p:cNvSpPr/>
          <p:nvPr/>
        </p:nvSpPr>
        <p:spPr>
          <a:xfrm rot="10800000">
            <a:off x="7125269" y="5572392"/>
            <a:ext cx="192024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8D38DD3-3847-309B-0D7A-23BC41049EC0}"/>
              </a:ext>
            </a:extLst>
          </p:cNvPr>
          <p:cNvSpPr/>
          <p:nvPr/>
        </p:nvSpPr>
        <p:spPr>
          <a:xfrm rot="10800000">
            <a:off x="7135429" y="6211750"/>
            <a:ext cx="192024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35E983E8-CDCB-F862-D007-9AB12B61CAE1}"/>
                  </a:ext>
                </a:extLst>
              </p:cNvPr>
              <p:cNvSpPr/>
              <p:nvPr/>
            </p:nvSpPr>
            <p:spPr>
              <a:xfrm>
                <a:off x="8294823" y="5470324"/>
                <a:ext cx="3118634" cy="11905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Monte Carlo radiation transport simulation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𝜼</m:t>
                        </m:r>
                      </m:sub>
                    </m:sSub>
                  </m:oMath>
                </a14:m>
                <a:r>
                  <a:rPr lang="en-US" b="1" dirty="0"/>
                  <a:t> particle histories each</a:t>
                </a: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35E983E8-CDCB-F862-D007-9AB12B61C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823" y="5470324"/>
                <a:ext cx="3118634" cy="119057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AEC4E73D-D862-15AF-B6CE-F472FB5AC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8/19</a:t>
            </a:r>
          </a:p>
        </p:txBody>
      </p:sp>
    </p:spTree>
    <p:extLst>
      <p:ext uri="{BB962C8B-B14F-4D97-AF65-F5344CB8AC3E}">
        <p14:creationId xmlns:p14="http://schemas.microsoft.com/office/powerpoint/2010/main" val="1642565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Saltelli method with stochastic solvers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F30764-A437-D1D1-1A52-7EF21D9184D0}"/>
              </a:ext>
            </a:extLst>
          </p:cNvPr>
          <p:cNvSpPr txBox="1">
            <a:spLocks/>
          </p:cNvSpPr>
          <p:nvPr/>
        </p:nvSpPr>
        <p:spPr>
          <a:xfrm>
            <a:off x="490728" y="1617144"/>
            <a:ext cx="10177272" cy="4768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en-US" dirty="0"/>
              <a:t>Use sampling estimators to estimate first-order and total SIs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B8CF28-4E1B-B929-5AE8-E0760F4849C0}"/>
                  </a:ext>
                </a:extLst>
              </p:cNvPr>
              <p:cNvSpPr txBox="1"/>
              <p:nvPr/>
            </p:nvSpPr>
            <p:spPr>
              <a:xfrm>
                <a:off x="2550160" y="2381469"/>
                <a:ext cx="7091680" cy="1047531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b="0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B8CF28-4E1B-B929-5AE8-E0760F484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60" y="2381469"/>
                <a:ext cx="7091680" cy="1047531"/>
              </a:xfrm>
              <a:prstGeom prst="rect">
                <a:avLst/>
              </a:prstGeom>
              <a:blipFill>
                <a:blip r:embed="rId2"/>
                <a:stretch>
                  <a:fillRect t="-28571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920CE3-53AD-A376-8786-FEB51283CB9D}"/>
                  </a:ext>
                </a:extLst>
              </p:cNvPr>
              <p:cNvSpPr txBox="1"/>
              <p:nvPr/>
            </p:nvSpPr>
            <p:spPr>
              <a:xfrm>
                <a:off x="2773616" y="4193325"/>
                <a:ext cx="6644768" cy="104753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b="0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920CE3-53AD-A376-8786-FEB51283C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616" y="4193325"/>
                <a:ext cx="6644768" cy="1047531"/>
              </a:xfrm>
              <a:prstGeom prst="rect">
                <a:avLst/>
              </a:prstGeom>
              <a:blipFill>
                <a:blip r:embed="rId3"/>
                <a:stretch>
                  <a:fillRect l="-382" t="-30120" b="-57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B0B7B5CA-F8DF-E37A-043A-820810CA9E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004877"/>
                <a:ext cx="8474596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Sampling-based estimation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with stochastic solvers 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B0B7B5CA-F8DF-E37A-043A-820810CA9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004877"/>
                <a:ext cx="8474596" cy="369332"/>
              </a:xfrm>
              <a:prstGeom prst="rect">
                <a:avLst/>
              </a:prstGeom>
              <a:blipFill>
                <a:blip r:embed="rId4"/>
                <a:stretch>
                  <a:fillRect l="-1794" t="-2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A415BAD-3635-8F5E-91EC-AEB3609A1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9/19</a:t>
            </a:r>
          </a:p>
        </p:txBody>
      </p:sp>
    </p:spTree>
    <p:extLst>
      <p:ext uri="{BB962C8B-B14F-4D97-AF65-F5344CB8AC3E}">
        <p14:creationId xmlns:p14="http://schemas.microsoft.com/office/powerpoint/2010/main" val="1311417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Saltelli method with stochastic solvers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F30764-A437-D1D1-1A52-7EF21D9184D0}"/>
              </a:ext>
            </a:extLst>
          </p:cNvPr>
          <p:cNvSpPr txBox="1">
            <a:spLocks/>
          </p:cNvSpPr>
          <p:nvPr/>
        </p:nvSpPr>
        <p:spPr>
          <a:xfrm>
            <a:off x="490728" y="1617144"/>
            <a:ext cx="10177272" cy="4768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en-US" dirty="0"/>
              <a:t>Use sampling estimators to estimate first-order and total SIs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B0B7B5CA-F8DF-E37A-043A-820810CA9E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004877"/>
                <a:ext cx="8474596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Sampling-based estimation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with stochastic solvers 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B0B7B5CA-F8DF-E37A-043A-820810CA9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004877"/>
                <a:ext cx="8474596" cy="369332"/>
              </a:xfrm>
              <a:prstGeom prst="rect">
                <a:avLst/>
              </a:prstGeom>
              <a:blipFill>
                <a:blip r:embed="rId2"/>
                <a:stretch>
                  <a:fillRect l="-1794" t="-2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E8F4E98-40CD-6ACA-63BA-07AF66C7CE82}"/>
              </a:ext>
            </a:extLst>
          </p:cNvPr>
          <p:cNvSpPr/>
          <p:nvPr/>
        </p:nvSpPr>
        <p:spPr>
          <a:xfrm>
            <a:off x="6449203" y="2510941"/>
            <a:ext cx="789813" cy="369332"/>
          </a:xfrm>
          <a:prstGeom prst="rect">
            <a:avLst/>
          </a:prstGeom>
          <a:solidFill>
            <a:srgbClr val="EADC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E9AF28-9604-281D-892C-06FAC6008949}"/>
              </a:ext>
            </a:extLst>
          </p:cNvPr>
          <p:cNvSpPr/>
          <p:nvPr/>
        </p:nvSpPr>
        <p:spPr>
          <a:xfrm>
            <a:off x="6595078" y="3035482"/>
            <a:ext cx="402336" cy="369332"/>
          </a:xfrm>
          <a:prstGeom prst="rect">
            <a:avLst/>
          </a:prstGeom>
          <a:solidFill>
            <a:srgbClr val="EADC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D9D64-318B-1A7C-6827-EC16BCA44AA4}"/>
              </a:ext>
            </a:extLst>
          </p:cNvPr>
          <p:cNvSpPr/>
          <p:nvPr/>
        </p:nvSpPr>
        <p:spPr>
          <a:xfrm>
            <a:off x="8266868" y="2501490"/>
            <a:ext cx="402336" cy="369332"/>
          </a:xfrm>
          <a:prstGeom prst="rect">
            <a:avLst/>
          </a:prstGeom>
          <a:solidFill>
            <a:srgbClr val="EADC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C85BF8-BFE0-3D01-FA8F-0D43DD470BCC}"/>
              </a:ext>
            </a:extLst>
          </p:cNvPr>
          <p:cNvSpPr/>
          <p:nvPr/>
        </p:nvSpPr>
        <p:spPr>
          <a:xfrm>
            <a:off x="8266868" y="3035482"/>
            <a:ext cx="402336" cy="369332"/>
          </a:xfrm>
          <a:prstGeom prst="rect">
            <a:avLst/>
          </a:prstGeom>
          <a:solidFill>
            <a:srgbClr val="EADC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19C1CC-B3A5-3EB7-EC9D-D93EC5D8D79E}"/>
              </a:ext>
            </a:extLst>
          </p:cNvPr>
          <p:cNvSpPr/>
          <p:nvPr/>
        </p:nvSpPr>
        <p:spPr>
          <a:xfrm>
            <a:off x="4910037" y="2548996"/>
            <a:ext cx="153934" cy="274320"/>
          </a:xfrm>
          <a:prstGeom prst="rect">
            <a:avLst/>
          </a:prstGeom>
          <a:solidFill>
            <a:srgbClr val="EADC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ACD213-092F-39FE-E8A5-2A9F29F15E09}"/>
              </a:ext>
            </a:extLst>
          </p:cNvPr>
          <p:cNvSpPr/>
          <p:nvPr/>
        </p:nvSpPr>
        <p:spPr>
          <a:xfrm>
            <a:off x="4681958" y="2945188"/>
            <a:ext cx="155448" cy="274320"/>
          </a:xfrm>
          <a:prstGeom prst="rect">
            <a:avLst/>
          </a:prstGeom>
          <a:solidFill>
            <a:srgbClr val="EADC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0A21D3-88B5-7520-7ED4-6C388A6F8C12}"/>
              </a:ext>
            </a:extLst>
          </p:cNvPr>
          <p:cNvSpPr/>
          <p:nvPr/>
        </p:nvSpPr>
        <p:spPr>
          <a:xfrm>
            <a:off x="6917705" y="4327328"/>
            <a:ext cx="789813" cy="369332"/>
          </a:xfrm>
          <a:prstGeom prst="rect">
            <a:avLst/>
          </a:prstGeom>
          <a:solidFill>
            <a:srgbClr val="EADC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FABD57-28B3-2A11-EBED-787D18D795C5}"/>
              </a:ext>
            </a:extLst>
          </p:cNvPr>
          <p:cNvSpPr/>
          <p:nvPr/>
        </p:nvSpPr>
        <p:spPr>
          <a:xfrm>
            <a:off x="7061347" y="4851947"/>
            <a:ext cx="402336" cy="369332"/>
          </a:xfrm>
          <a:prstGeom prst="rect">
            <a:avLst/>
          </a:prstGeom>
          <a:solidFill>
            <a:srgbClr val="EADC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D38518-B16D-899A-08E1-A51E74EE3692}"/>
              </a:ext>
            </a:extLst>
          </p:cNvPr>
          <p:cNvSpPr/>
          <p:nvPr/>
        </p:nvSpPr>
        <p:spPr>
          <a:xfrm>
            <a:off x="8732575" y="4327328"/>
            <a:ext cx="402336" cy="369332"/>
          </a:xfrm>
          <a:prstGeom prst="rect">
            <a:avLst/>
          </a:prstGeom>
          <a:solidFill>
            <a:srgbClr val="EADC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E908B7-5167-F6FC-3D6B-9956CCD80694}"/>
              </a:ext>
            </a:extLst>
          </p:cNvPr>
          <p:cNvSpPr/>
          <p:nvPr/>
        </p:nvSpPr>
        <p:spPr>
          <a:xfrm>
            <a:off x="8714469" y="4850504"/>
            <a:ext cx="402336" cy="369332"/>
          </a:xfrm>
          <a:prstGeom prst="rect">
            <a:avLst/>
          </a:prstGeom>
          <a:solidFill>
            <a:srgbClr val="EADC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2C1E82-D006-E103-992D-9DFA6219CA15}"/>
              </a:ext>
            </a:extLst>
          </p:cNvPr>
          <p:cNvSpPr/>
          <p:nvPr/>
        </p:nvSpPr>
        <p:spPr>
          <a:xfrm>
            <a:off x="4849338" y="4353508"/>
            <a:ext cx="153934" cy="274320"/>
          </a:xfrm>
          <a:prstGeom prst="rect">
            <a:avLst/>
          </a:prstGeom>
          <a:solidFill>
            <a:srgbClr val="EADC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7A5CAB-5DB6-DDEE-99EA-C07AA8C7F2E1}"/>
              </a:ext>
            </a:extLst>
          </p:cNvPr>
          <p:cNvSpPr/>
          <p:nvPr/>
        </p:nvSpPr>
        <p:spPr>
          <a:xfrm>
            <a:off x="4684320" y="4749700"/>
            <a:ext cx="155448" cy="274320"/>
          </a:xfrm>
          <a:prstGeom prst="rect">
            <a:avLst/>
          </a:prstGeom>
          <a:solidFill>
            <a:srgbClr val="EADC5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920CE3-53AD-A376-8786-FEB51283CB9D}"/>
                  </a:ext>
                </a:extLst>
              </p:cNvPr>
              <p:cNvSpPr txBox="1"/>
              <p:nvPr/>
            </p:nvSpPr>
            <p:spPr>
              <a:xfrm>
                <a:off x="2773616" y="4193325"/>
                <a:ext cx="6644768" cy="1047531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b="0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920CE3-53AD-A376-8786-FEB51283C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616" y="4193325"/>
                <a:ext cx="6644768" cy="1047531"/>
              </a:xfrm>
              <a:prstGeom prst="rect">
                <a:avLst/>
              </a:prstGeom>
              <a:blipFill>
                <a:blip r:embed="rId3"/>
                <a:stretch>
                  <a:fillRect l="-382" t="-30120" b="-57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B8CF28-4E1B-B929-5AE8-E0760F4849C0}"/>
                  </a:ext>
                </a:extLst>
              </p:cNvPr>
              <p:cNvSpPr txBox="1"/>
              <p:nvPr/>
            </p:nvSpPr>
            <p:spPr>
              <a:xfrm>
                <a:off x="2550160" y="2381469"/>
                <a:ext cx="7091680" cy="1047531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b="0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B8CF28-4E1B-B929-5AE8-E0760F484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60" y="2381469"/>
                <a:ext cx="7091680" cy="1047531"/>
              </a:xfrm>
              <a:prstGeom prst="rect">
                <a:avLst/>
              </a:prstGeom>
              <a:blipFill>
                <a:blip r:embed="rId4"/>
                <a:stretch>
                  <a:fillRect t="-28571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6F6807C3-4A86-6AD0-7BFA-546E79D38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9/19</a:t>
            </a:r>
          </a:p>
        </p:txBody>
      </p:sp>
    </p:spTree>
    <p:extLst>
      <p:ext uri="{BB962C8B-B14F-4D97-AF65-F5344CB8AC3E}">
        <p14:creationId xmlns:p14="http://schemas.microsoft.com/office/powerpoint/2010/main" val="2499261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1FDEE8E-5A72-6DF5-1AD8-22608A801C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305" y="1122990"/>
                <a:ext cx="8268969" cy="516295"/>
              </a:xfrm>
              <a:prstGeom prst="rect">
                <a:avLst/>
              </a:prstGeom>
            </p:spPr>
            <p:txBody>
              <a:bodyPr vert="horz" wrap="square" lIns="0" tIns="45720" rIns="0" bIns="4572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Law of total variance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  <m:r>
                          <a:rPr lang="en-US" sz="2000" b="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00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rgbClr val="FFFFFF">
                            <a:lumMod val="2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𝕍</m:t>
                            </m:r>
                            <m:r>
                              <a:rPr lang="en-US" sz="2000" b="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00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1FDEE8E-5A72-6DF5-1AD8-22608A80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05" y="1122990"/>
                <a:ext cx="8268969" cy="516295"/>
              </a:xfrm>
              <a:prstGeom prst="rect">
                <a:avLst/>
              </a:prstGeom>
              <a:blipFill>
                <a:blip r:embed="rId2"/>
                <a:stretch>
                  <a:fillRect l="-168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variance deconvolution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39AAC41-246D-0320-C6EA-FC57543E2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10/19</a:t>
            </a:r>
          </a:p>
        </p:txBody>
      </p:sp>
    </p:spTree>
    <p:extLst>
      <p:ext uri="{BB962C8B-B14F-4D97-AF65-F5344CB8AC3E}">
        <p14:creationId xmlns:p14="http://schemas.microsoft.com/office/powerpoint/2010/main" val="3131210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Background – global sensitivity analysis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840AAE17-468A-68E7-B3B1-518C60EA1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3/19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68894108-0249-24AE-089C-5553175A41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280160"/>
                <a:ext cx="11049000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uncertainty sources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68894108-0249-24AE-089C-5553175A4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280160"/>
                <a:ext cx="11049000" cy="369332"/>
              </a:xfrm>
              <a:prstGeom prst="rect">
                <a:avLst/>
              </a:prstGeom>
              <a:blipFill>
                <a:blip r:embed="rId3"/>
                <a:stretch>
                  <a:fillRect l="-1263" t="-16129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6">
                <a:extLst>
                  <a:ext uri="{FF2B5EF4-FFF2-40B4-BE49-F238E27FC236}">
                    <a16:creationId xmlns:a16="http://schemas.microsoft.com/office/drawing/2014/main" id="{4DFE6D64-3169-F382-248F-8FF2399C3E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751771"/>
                <a:ext cx="5470092" cy="1213339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Statistics with respect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en-US" dirty="0"/>
              </a:p>
              <a:p>
                <a:pPr marL="726948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000" dirty="0"/>
                  <a:t>, mean</a:t>
                </a:r>
              </a:p>
              <a:p>
                <a:pPr marL="726948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000" dirty="0"/>
                  <a:t>, variance</a:t>
                </a:r>
              </a:p>
            </p:txBody>
          </p:sp>
        </mc:Choice>
        <mc:Fallback xmlns="">
          <p:sp>
            <p:nvSpPr>
              <p:cNvPr id="35" name="Content Placeholder 6">
                <a:extLst>
                  <a:ext uri="{FF2B5EF4-FFF2-40B4-BE49-F238E27FC236}">
                    <a16:creationId xmlns:a16="http://schemas.microsoft.com/office/drawing/2014/main" id="{4DFE6D64-3169-F382-248F-8FF2399C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751771"/>
                <a:ext cx="5470092" cy="1213339"/>
              </a:xfrm>
              <a:prstGeom prst="rect">
                <a:avLst/>
              </a:prstGeom>
              <a:blipFill>
                <a:blip r:embed="rId6"/>
                <a:stretch>
                  <a:fillRect l="-2546" t="-5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04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1FDEE8E-5A72-6DF5-1AD8-22608A801C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305" y="1122990"/>
                <a:ext cx="8268969" cy="516295"/>
              </a:xfrm>
              <a:prstGeom prst="rect">
                <a:avLst/>
              </a:prstGeom>
            </p:spPr>
            <p:txBody>
              <a:bodyPr vert="horz" wrap="square" lIns="0" tIns="45720" rIns="0" bIns="4572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Law of total variance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  <m:r>
                          <a:rPr lang="en-US" sz="2000" b="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00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rgbClr val="FFFFFF">
                            <a:lumMod val="2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𝕍</m:t>
                            </m:r>
                            <m:r>
                              <a:rPr lang="en-US" sz="2000" b="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00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1FDEE8E-5A72-6DF5-1AD8-22608A80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05" y="1122990"/>
                <a:ext cx="8268969" cy="516295"/>
              </a:xfrm>
              <a:prstGeom prst="rect">
                <a:avLst/>
              </a:prstGeom>
              <a:blipFill>
                <a:blip r:embed="rId2"/>
                <a:stretch>
                  <a:fillRect l="-168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variance deconvolution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8CF0ECAF-6342-44C0-5901-B08551C792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305" y="2074909"/>
                <a:ext cx="6895339" cy="402098"/>
              </a:xfrm>
              <a:prstGeom prst="rect">
                <a:avLst/>
              </a:prstGeom>
            </p:spPr>
            <p:txBody>
              <a:bodyPr vert="horz" lIns="0" tIns="45720" rIns="0" bIns="4572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/>
                  <a:t> with variance deconvolution [2]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8CF0ECAF-6342-44C0-5901-B08551C79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05" y="2074909"/>
                <a:ext cx="6895339" cy="402098"/>
              </a:xfrm>
              <a:prstGeom prst="rect">
                <a:avLst/>
              </a:prstGeom>
              <a:blipFill>
                <a:blip r:embed="rId3"/>
                <a:stretch>
                  <a:fillRect l="-2022" t="-156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DD9EACDA-11DA-A21C-20B7-B616506EE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10/19</a:t>
            </a:r>
          </a:p>
        </p:txBody>
      </p:sp>
    </p:spTree>
    <p:extLst>
      <p:ext uri="{BB962C8B-B14F-4D97-AF65-F5344CB8AC3E}">
        <p14:creationId xmlns:p14="http://schemas.microsoft.com/office/powerpoint/2010/main" val="4204243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1FDEE8E-5A72-6DF5-1AD8-22608A801C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305" y="1122990"/>
                <a:ext cx="8268969" cy="516295"/>
              </a:xfrm>
              <a:prstGeom prst="rect">
                <a:avLst/>
              </a:prstGeom>
            </p:spPr>
            <p:txBody>
              <a:bodyPr vert="horz" wrap="square" lIns="0" tIns="45720" rIns="0" bIns="4572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Law of total variance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  <m:r>
                          <a:rPr lang="en-US" sz="2000" b="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00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rgbClr val="FFFFFF">
                            <a:lumMod val="2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𝕍</m:t>
                            </m:r>
                            <m:r>
                              <a:rPr lang="en-US" sz="2000" b="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00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1FDEE8E-5A72-6DF5-1AD8-22608A80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05" y="1122990"/>
                <a:ext cx="8268969" cy="516295"/>
              </a:xfrm>
              <a:prstGeom prst="rect">
                <a:avLst/>
              </a:prstGeom>
              <a:blipFill>
                <a:blip r:embed="rId2"/>
                <a:stretch>
                  <a:fillRect l="-168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35467BF-FDAA-40D8-0C0A-58FB29592425}"/>
              </a:ext>
            </a:extLst>
          </p:cNvPr>
          <p:cNvSpPr/>
          <p:nvPr/>
        </p:nvSpPr>
        <p:spPr>
          <a:xfrm>
            <a:off x="3928517" y="2617128"/>
            <a:ext cx="4257041" cy="97743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variance deconvolution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8CF0ECAF-6342-44C0-5901-B08551C792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305" y="2074909"/>
                <a:ext cx="6895339" cy="402098"/>
              </a:xfrm>
              <a:prstGeom prst="rect">
                <a:avLst/>
              </a:prstGeom>
            </p:spPr>
            <p:txBody>
              <a:bodyPr vert="horz" lIns="0" tIns="45720" rIns="0" bIns="4572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/>
                  <a:t> with variance deconvolution [2]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8CF0ECAF-6342-44C0-5901-B08551C79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05" y="2074909"/>
                <a:ext cx="6895339" cy="402098"/>
              </a:xfrm>
              <a:prstGeom prst="rect">
                <a:avLst/>
              </a:prstGeom>
              <a:blipFill>
                <a:blip r:embed="rId3"/>
                <a:stretch>
                  <a:fillRect l="-2022" t="-156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EC8BB2-D6CB-613F-4FFB-EF1DAE787495}"/>
                  </a:ext>
                </a:extLst>
              </p:cNvPr>
              <p:cNvSpPr txBox="1"/>
              <p:nvPr/>
            </p:nvSpPr>
            <p:spPr>
              <a:xfrm>
                <a:off x="4302274" y="2726978"/>
                <a:ext cx="3412023" cy="734432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EC8BB2-D6CB-613F-4FFB-EF1DAE78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274" y="2726978"/>
                <a:ext cx="3412023" cy="734432"/>
              </a:xfrm>
              <a:prstGeom prst="rect">
                <a:avLst/>
              </a:prstGeom>
              <a:blipFill>
                <a:blip r:embed="rId4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2ECC7D4-E516-1BF5-9F0A-EBE1DE7E49D4}"/>
              </a:ext>
            </a:extLst>
          </p:cNvPr>
          <p:cNvSpPr txBox="1"/>
          <p:nvPr/>
        </p:nvSpPr>
        <p:spPr>
          <a:xfrm>
            <a:off x="5974059" y="2175418"/>
            <a:ext cx="1754964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dirty="0"/>
              <a:t>Total variance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55CC43-530E-7F6F-67B8-1A126390A7FE}"/>
              </a:ext>
            </a:extLst>
          </p:cNvPr>
          <p:cNvSpPr txBox="1"/>
          <p:nvPr/>
        </p:nvSpPr>
        <p:spPr>
          <a:xfrm>
            <a:off x="7805790" y="2179906"/>
            <a:ext cx="3531203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dirty="0"/>
              <a:t>Average MC RT solver variance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D13DB-372E-167C-CDA5-5C831019EDBD}"/>
              </a:ext>
            </a:extLst>
          </p:cNvPr>
          <p:cNvSpPr txBox="1"/>
          <p:nvPr/>
        </p:nvSpPr>
        <p:spPr>
          <a:xfrm>
            <a:off x="1508379" y="3097502"/>
            <a:ext cx="2309968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r"/>
            <a:r>
              <a:rPr lang="en-US" dirty="0"/>
              <a:t>Goal: </a:t>
            </a:r>
          </a:p>
          <a:p>
            <a:pPr algn="l"/>
            <a:r>
              <a:rPr lang="en-US" dirty="0"/>
              <a:t>Parametric variance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B5BD7E-C030-B2D0-F5BA-F207E6BCC1AB}"/>
              </a:ext>
            </a:extLst>
          </p:cNvPr>
          <p:cNvCxnSpPr>
            <a:cxnSpLocks/>
          </p:cNvCxnSpPr>
          <p:nvPr/>
        </p:nvCxnSpPr>
        <p:spPr>
          <a:xfrm flipV="1">
            <a:off x="3755798" y="3114265"/>
            <a:ext cx="595228" cy="18060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A9570-D34D-4EDB-B018-DBCC5194E455}"/>
              </a:ext>
            </a:extLst>
          </p:cNvPr>
          <p:cNvCxnSpPr>
            <a:cxnSpLocks/>
          </p:cNvCxnSpPr>
          <p:nvPr/>
        </p:nvCxnSpPr>
        <p:spPr>
          <a:xfrm flipV="1">
            <a:off x="6172200" y="2471720"/>
            <a:ext cx="246888" cy="4152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C7106A-772A-A6B3-50AB-77D0A49DC134}"/>
              </a:ext>
            </a:extLst>
          </p:cNvPr>
          <p:cNvCxnSpPr>
            <a:cxnSpLocks/>
          </p:cNvCxnSpPr>
          <p:nvPr/>
        </p:nvCxnSpPr>
        <p:spPr>
          <a:xfrm flipV="1">
            <a:off x="7691233" y="2469452"/>
            <a:ext cx="246888" cy="4152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04BB61B1-F6DD-A80E-C0F4-92A7F5C9E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10/19</a:t>
            </a:r>
          </a:p>
        </p:txBody>
      </p:sp>
    </p:spTree>
    <p:extLst>
      <p:ext uri="{BB962C8B-B14F-4D97-AF65-F5344CB8AC3E}">
        <p14:creationId xmlns:p14="http://schemas.microsoft.com/office/powerpoint/2010/main" val="2860383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1FDEE8E-5A72-6DF5-1AD8-22608A801C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305" y="1122990"/>
                <a:ext cx="8268969" cy="516295"/>
              </a:xfrm>
              <a:prstGeom prst="rect">
                <a:avLst/>
              </a:prstGeom>
            </p:spPr>
            <p:txBody>
              <a:bodyPr vert="horz" wrap="square" lIns="0" tIns="45720" rIns="0" bIns="4572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Law of total variance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  <m:r>
                          <a:rPr lang="en-US" sz="2000" b="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00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rgbClr val="FFFFFF">
                            <a:lumMod val="2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𝕍</m:t>
                            </m:r>
                            <m:r>
                              <a:rPr lang="en-US" sz="2000" b="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00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1FDEE8E-5A72-6DF5-1AD8-22608A80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05" y="1122990"/>
                <a:ext cx="8268969" cy="516295"/>
              </a:xfrm>
              <a:prstGeom prst="rect">
                <a:avLst/>
              </a:prstGeom>
              <a:blipFill>
                <a:blip r:embed="rId2"/>
                <a:stretch>
                  <a:fillRect l="-168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35467BF-FDAA-40D8-0C0A-58FB29592425}"/>
              </a:ext>
            </a:extLst>
          </p:cNvPr>
          <p:cNvSpPr/>
          <p:nvPr/>
        </p:nvSpPr>
        <p:spPr>
          <a:xfrm>
            <a:off x="3928517" y="2617128"/>
            <a:ext cx="4257041" cy="97743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variance deconvolution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8CF0ECAF-6342-44C0-5901-B08551C792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305" y="2074909"/>
                <a:ext cx="6895339" cy="402098"/>
              </a:xfrm>
              <a:prstGeom prst="rect">
                <a:avLst/>
              </a:prstGeom>
            </p:spPr>
            <p:txBody>
              <a:bodyPr vert="horz" lIns="0" tIns="45720" rIns="0" bIns="4572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/>
                  <a:t> with variance deconvolution [2]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8CF0ECAF-6342-44C0-5901-B08551C79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05" y="2074909"/>
                <a:ext cx="6895339" cy="402098"/>
              </a:xfrm>
              <a:prstGeom prst="rect">
                <a:avLst/>
              </a:prstGeom>
              <a:blipFill>
                <a:blip r:embed="rId3"/>
                <a:stretch>
                  <a:fillRect l="-2022" t="-156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EC8BB2-D6CB-613F-4FFB-EF1DAE787495}"/>
                  </a:ext>
                </a:extLst>
              </p:cNvPr>
              <p:cNvSpPr txBox="1"/>
              <p:nvPr/>
            </p:nvSpPr>
            <p:spPr>
              <a:xfrm>
                <a:off x="4302274" y="2726978"/>
                <a:ext cx="3412023" cy="734432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EC8BB2-D6CB-613F-4FFB-EF1DAE78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274" y="2726978"/>
                <a:ext cx="3412023" cy="734432"/>
              </a:xfrm>
              <a:prstGeom prst="rect">
                <a:avLst/>
              </a:prstGeom>
              <a:blipFill>
                <a:blip r:embed="rId4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2ECC7D4-E516-1BF5-9F0A-EBE1DE7E49D4}"/>
              </a:ext>
            </a:extLst>
          </p:cNvPr>
          <p:cNvSpPr txBox="1"/>
          <p:nvPr/>
        </p:nvSpPr>
        <p:spPr>
          <a:xfrm>
            <a:off x="5974059" y="2175418"/>
            <a:ext cx="1754964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dirty="0"/>
              <a:t>Total variance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55CC43-530E-7F6F-67B8-1A126390A7FE}"/>
              </a:ext>
            </a:extLst>
          </p:cNvPr>
          <p:cNvSpPr txBox="1"/>
          <p:nvPr/>
        </p:nvSpPr>
        <p:spPr>
          <a:xfrm>
            <a:off x="7805790" y="2179906"/>
            <a:ext cx="3531203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dirty="0"/>
              <a:t>Average MC RT solver variance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D13DB-372E-167C-CDA5-5C831019EDBD}"/>
              </a:ext>
            </a:extLst>
          </p:cNvPr>
          <p:cNvSpPr txBox="1"/>
          <p:nvPr/>
        </p:nvSpPr>
        <p:spPr>
          <a:xfrm>
            <a:off x="1508379" y="3097502"/>
            <a:ext cx="2309968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r"/>
            <a:r>
              <a:rPr lang="en-US" dirty="0"/>
              <a:t>Goal: </a:t>
            </a:r>
          </a:p>
          <a:p>
            <a:pPr algn="l"/>
            <a:r>
              <a:rPr lang="en-US" dirty="0"/>
              <a:t>Parametric variance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05FF8C-A08B-51FE-7CFF-F0A2704EB7F1}"/>
              </a:ext>
            </a:extLst>
          </p:cNvPr>
          <p:cNvSpPr txBox="1"/>
          <p:nvPr/>
        </p:nvSpPr>
        <p:spPr>
          <a:xfrm>
            <a:off x="6967768" y="1868743"/>
            <a:ext cx="134979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/>
            <a:r>
              <a:rPr lang="en-US" dirty="0"/>
              <a:t>Accessible: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B5BD7E-C030-B2D0-F5BA-F207E6BCC1AB}"/>
              </a:ext>
            </a:extLst>
          </p:cNvPr>
          <p:cNvCxnSpPr>
            <a:cxnSpLocks/>
          </p:cNvCxnSpPr>
          <p:nvPr/>
        </p:nvCxnSpPr>
        <p:spPr>
          <a:xfrm flipV="1">
            <a:off x="3755798" y="3114265"/>
            <a:ext cx="595228" cy="18060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A9570-D34D-4EDB-B018-DBCC5194E455}"/>
              </a:ext>
            </a:extLst>
          </p:cNvPr>
          <p:cNvCxnSpPr>
            <a:cxnSpLocks/>
          </p:cNvCxnSpPr>
          <p:nvPr/>
        </p:nvCxnSpPr>
        <p:spPr>
          <a:xfrm flipV="1">
            <a:off x="6172200" y="2471720"/>
            <a:ext cx="246888" cy="4152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C7106A-772A-A6B3-50AB-77D0A49DC134}"/>
              </a:ext>
            </a:extLst>
          </p:cNvPr>
          <p:cNvCxnSpPr>
            <a:cxnSpLocks/>
          </p:cNvCxnSpPr>
          <p:nvPr/>
        </p:nvCxnSpPr>
        <p:spPr>
          <a:xfrm flipV="1">
            <a:off x="7691233" y="2469452"/>
            <a:ext cx="246888" cy="4152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091BF63-EA8C-C437-331F-3B032F2F6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10/19</a:t>
            </a:r>
          </a:p>
        </p:txBody>
      </p:sp>
    </p:spTree>
    <p:extLst>
      <p:ext uri="{BB962C8B-B14F-4D97-AF65-F5344CB8AC3E}">
        <p14:creationId xmlns:p14="http://schemas.microsoft.com/office/powerpoint/2010/main" val="621141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1FDEE8E-5A72-6DF5-1AD8-22608A801C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305" y="1122990"/>
                <a:ext cx="8268969" cy="516295"/>
              </a:xfrm>
              <a:prstGeom prst="rect">
                <a:avLst/>
              </a:prstGeom>
            </p:spPr>
            <p:txBody>
              <a:bodyPr vert="horz" wrap="square" lIns="0" tIns="45720" rIns="0" bIns="4572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Law of total variance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  <m:r>
                          <a:rPr lang="en-US" sz="2000" b="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00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rgbClr val="FFFFFF">
                            <a:lumMod val="2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𝕍</m:t>
                            </m:r>
                            <m:r>
                              <a:rPr lang="en-US" sz="2000" b="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00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1FDEE8E-5A72-6DF5-1AD8-22608A80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05" y="1122990"/>
                <a:ext cx="8268969" cy="516295"/>
              </a:xfrm>
              <a:prstGeom prst="rect">
                <a:avLst/>
              </a:prstGeom>
              <a:blipFill>
                <a:blip r:embed="rId2"/>
                <a:stretch>
                  <a:fillRect l="-168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2B64FA8-B1B6-51A2-9E74-8B78EE3093F8}"/>
              </a:ext>
            </a:extLst>
          </p:cNvPr>
          <p:cNvSpPr/>
          <p:nvPr/>
        </p:nvSpPr>
        <p:spPr>
          <a:xfrm>
            <a:off x="3048000" y="4688883"/>
            <a:ext cx="6096000" cy="132072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35467BF-FDAA-40D8-0C0A-58FB29592425}"/>
              </a:ext>
            </a:extLst>
          </p:cNvPr>
          <p:cNvSpPr/>
          <p:nvPr/>
        </p:nvSpPr>
        <p:spPr>
          <a:xfrm>
            <a:off x="3928517" y="2617128"/>
            <a:ext cx="4257041" cy="97743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variance deconvolution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8CF0ECAF-6342-44C0-5901-B08551C792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305" y="2074909"/>
                <a:ext cx="6895339" cy="402098"/>
              </a:xfrm>
              <a:prstGeom prst="rect">
                <a:avLst/>
              </a:prstGeom>
            </p:spPr>
            <p:txBody>
              <a:bodyPr vert="horz" lIns="0" tIns="45720" rIns="0" bIns="4572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/>
                  <a:t> with variance deconvolution [2]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8CF0ECAF-6342-44C0-5901-B08551C79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05" y="2074909"/>
                <a:ext cx="6895339" cy="402098"/>
              </a:xfrm>
              <a:prstGeom prst="rect">
                <a:avLst/>
              </a:prstGeom>
              <a:blipFill>
                <a:blip r:embed="rId3"/>
                <a:stretch>
                  <a:fillRect l="-2022" t="-156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EC8BB2-D6CB-613F-4FFB-EF1DAE787495}"/>
                  </a:ext>
                </a:extLst>
              </p:cNvPr>
              <p:cNvSpPr txBox="1"/>
              <p:nvPr/>
            </p:nvSpPr>
            <p:spPr>
              <a:xfrm>
                <a:off x="4302274" y="2726978"/>
                <a:ext cx="3412023" cy="734432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EC8BB2-D6CB-613F-4FFB-EF1DAE78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274" y="2726978"/>
                <a:ext cx="3412023" cy="734432"/>
              </a:xfrm>
              <a:prstGeom prst="rect">
                <a:avLst/>
              </a:prstGeom>
              <a:blipFill>
                <a:blip r:embed="rId4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B26D1D41-D61E-81A4-8AB3-A373BB5C5DBA}"/>
              </a:ext>
            </a:extLst>
          </p:cNvPr>
          <p:cNvSpPr txBox="1">
            <a:spLocks/>
          </p:cNvSpPr>
          <p:nvPr/>
        </p:nvSpPr>
        <p:spPr>
          <a:xfrm>
            <a:off x="425305" y="4171281"/>
            <a:ext cx="6895339" cy="369332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First-order effects with variance deconvolution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F1F1F1-CCA3-6B69-DCC7-F7A258F0D7E9}"/>
                  </a:ext>
                </a:extLst>
              </p:cNvPr>
              <p:cNvSpPr txBox="1"/>
              <p:nvPr/>
            </p:nvSpPr>
            <p:spPr>
              <a:xfrm>
                <a:off x="3262884" y="4804560"/>
                <a:ext cx="5666233" cy="504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FF">
                              <a:lumMod val="25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FFFFFF">
                              <a:lumMod val="25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F1F1F1-CCA3-6B69-DCC7-F7A258F0D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884" y="4804560"/>
                <a:ext cx="5666233" cy="5048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DCCDE5-435D-6D45-FC94-280A8223B65C}"/>
                  </a:ext>
                </a:extLst>
              </p:cNvPr>
              <p:cNvSpPr txBox="1"/>
              <p:nvPr/>
            </p:nvSpPr>
            <p:spPr>
              <a:xfrm>
                <a:off x="3197461" y="5309378"/>
                <a:ext cx="5666233" cy="504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FF">
                              <a:lumMod val="25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FFFFFF">
                              <a:lumMod val="25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DCCDE5-435D-6D45-FC94-280A8223B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461" y="5309378"/>
                <a:ext cx="5666233" cy="5048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2ECC7D4-E516-1BF5-9F0A-EBE1DE7E49D4}"/>
              </a:ext>
            </a:extLst>
          </p:cNvPr>
          <p:cNvSpPr txBox="1"/>
          <p:nvPr/>
        </p:nvSpPr>
        <p:spPr>
          <a:xfrm>
            <a:off x="5974059" y="2175418"/>
            <a:ext cx="1754964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dirty="0"/>
              <a:t>Total variance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55CC43-530E-7F6F-67B8-1A126390A7FE}"/>
              </a:ext>
            </a:extLst>
          </p:cNvPr>
          <p:cNvSpPr txBox="1"/>
          <p:nvPr/>
        </p:nvSpPr>
        <p:spPr>
          <a:xfrm>
            <a:off x="7805790" y="2179906"/>
            <a:ext cx="3531203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dirty="0"/>
              <a:t>Average MC RT solver variance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D13DB-372E-167C-CDA5-5C831019EDBD}"/>
              </a:ext>
            </a:extLst>
          </p:cNvPr>
          <p:cNvSpPr txBox="1"/>
          <p:nvPr/>
        </p:nvSpPr>
        <p:spPr>
          <a:xfrm>
            <a:off x="1508379" y="3097502"/>
            <a:ext cx="2309968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r"/>
            <a:r>
              <a:rPr lang="en-US" dirty="0"/>
              <a:t>Goal: </a:t>
            </a:r>
          </a:p>
          <a:p>
            <a:pPr algn="l"/>
            <a:r>
              <a:rPr lang="en-US" dirty="0"/>
              <a:t>Parametric variance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05FF8C-A08B-51FE-7CFF-F0A2704EB7F1}"/>
              </a:ext>
            </a:extLst>
          </p:cNvPr>
          <p:cNvSpPr txBox="1"/>
          <p:nvPr/>
        </p:nvSpPr>
        <p:spPr>
          <a:xfrm>
            <a:off x="6967768" y="1868743"/>
            <a:ext cx="134979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/>
            <a:r>
              <a:rPr lang="en-US" dirty="0"/>
              <a:t>Accessible: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7044D-6F05-C686-05FC-E55212ADD072}"/>
              </a:ext>
            </a:extLst>
          </p:cNvPr>
          <p:cNvSpPr txBox="1"/>
          <p:nvPr/>
        </p:nvSpPr>
        <p:spPr>
          <a:xfrm>
            <a:off x="1005401" y="5021342"/>
            <a:ext cx="1977176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r"/>
            <a:r>
              <a:rPr lang="en-US" dirty="0"/>
              <a:t>Goal: </a:t>
            </a:r>
          </a:p>
          <a:p>
            <a:pPr algn="l"/>
            <a:r>
              <a:rPr lang="en-US" dirty="0"/>
              <a:t>First-order effect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B5BD7E-C030-B2D0-F5BA-F207E6BCC1AB}"/>
              </a:ext>
            </a:extLst>
          </p:cNvPr>
          <p:cNvCxnSpPr>
            <a:cxnSpLocks/>
          </p:cNvCxnSpPr>
          <p:nvPr/>
        </p:nvCxnSpPr>
        <p:spPr>
          <a:xfrm flipV="1">
            <a:off x="3755798" y="3114265"/>
            <a:ext cx="595228" cy="18060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A9570-D34D-4EDB-B018-DBCC5194E455}"/>
              </a:ext>
            </a:extLst>
          </p:cNvPr>
          <p:cNvCxnSpPr>
            <a:cxnSpLocks/>
          </p:cNvCxnSpPr>
          <p:nvPr/>
        </p:nvCxnSpPr>
        <p:spPr>
          <a:xfrm flipV="1">
            <a:off x="6172200" y="2471720"/>
            <a:ext cx="246888" cy="4152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C7106A-772A-A6B3-50AB-77D0A49DC134}"/>
              </a:ext>
            </a:extLst>
          </p:cNvPr>
          <p:cNvCxnSpPr>
            <a:cxnSpLocks/>
          </p:cNvCxnSpPr>
          <p:nvPr/>
        </p:nvCxnSpPr>
        <p:spPr>
          <a:xfrm flipV="1">
            <a:off x="7691233" y="2469452"/>
            <a:ext cx="246888" cy="4152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0415F5B-6A39-E36E-1D20-CE636D4D4514}"/>
              </a:ext>
            </a:extLst>
          </p:cNvPr>
          <p:cNvCxnSpPr>
            <a:cxnSpLocks/>
          </p:cNvCxnSpPr>
          <p:nvPr/>
        </p:nvCxnSpPr>
        <p:spPr>
          <a:xfrm flipV="1">
            <a:off x="2939002" y="5079560"/>
            <a:ext cx="730422" cy="208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9DF5EA1-EF7A-1689-2283-99D82EB2D9B7}"/>
              </a:ext>
            </a:extLst>
          </p:cNvPr>
          <p:cNvCxnSpPr>
            <a:cxnSpLocks/>
          </p:cNvCxnSpPr>
          <p:nvPr/>
        </p:nvCxnSpPr>
        <p:spPr>
          <a:xfrm rot="1800000" flipV="1">
            <a:off x="2944282" y="5425168"/>
            <a:ext cx="595228" cy="18060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5075FB8-6152-4621-7FAB-A525F6991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10/19</a:t>
            </a:r>
          </a:p>
        </p:txBody>
      </p:sp>
    </p:spTree>
    <p:extLst>
      <p:ext uri="{BB962C8B-B14F-4D97-AF65-F5344CB8AC3E}">
        <p14:creationId xmlns:p14="http://schemas.microsoft.com/office/powerpoint/2010/main" val="4150354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1FDEE8E-5A72-6DF5-1AD8-22608A801C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305" y="1122990"/>
                <a:ext cx="8268969" cy="516295"/>
              </a:xfrm>
              <a:prstGeom prst="rect">
                <a:avLst/>
              </a:prstGeom>
            </p:spPr>
            <p:txBody>
              <a:bodyPr vert="horz" wrap="square" lIns="0" tIns="45720" rIns="0" bIns="4572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Law of total variance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</m:t>
                    </m:r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  <m:r>
                          <a:rPr lang="en-US" sz="2000" b="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00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rgbClr val="FFFFFF">
                            <a:lumMod val="2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𝕍</m:t>
                            </m:r>
                            <m:r>
                              <a:rPr lang="en-US" sz="2000" b="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𝑎𝑟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200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1FDEE8E-5A72-6DF5-1AD8-22608A80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05" y="1122990"/>
                <a:ext cx="8268969" cy="516295"/>
              </a:xfrm>
              <a:prstGeom prst="rect">
                <a:avLst/>
              </a:prstGeom>
              <a:blipFill>
                <a:blip r:embed="rId2"/>
                <a:stretch>
                  <a:fillRect l="-1687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2B64FA8-B1B6-51A2-9E74-8B78EE3093F8}"/>
              </a:ext>
            </a:extLst>
          </p:cNvPr>
          <p:cNvSpPr/>
          <p:nvPr/>
        </p:nvSpPr>
        <p:spPr>
          <a:xfrm>
            <a:off x="3048000" y="4688883"/>
            <a:ext cx="6096000" cy="132072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35467BF-FDAA-40D8-0C0A-58FB29592425}"/>
              </a:ext>
            </a:extLst>
          </p:cNvPr>
          <p:cNvSpPr/>
          <p:nvPr/>
        </p:nvSpPr>
        <p:spPr>
          <a:xfrm>
            <a:off x="3928517" y="2617128"/>
            <a:ext cx="4257041" cy="977439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variance deconvolution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189280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8CF0ECAF-6342-44C0-5901-B08551C792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305" y="2074909"/>
                <a:ext cx="6895339" cy="402098"/>
              </a:xfrm>
              <a:prstGeom prst="rect">
                <a:avLst/>
              </a:prstGeom>
            </p:spPr>
            <p:txBody>
              <a:bodyPr vert="horz" lIns="0" tIns="45720" rIns="0" bIns="4572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/>
                  <a:t> with variance deconvolution [2]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8CF0ECAF-6342-44C0-5901-B08551C79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05" y="2074909"/>
                <a:ext cx="6895339" cy="402098"/>
              </a:xfrm>
              <a:prstGeom prst="rect">
                <a:avLst/>
              </a:prstGeom>
              <a:blipFill>
                <a:blip r:embed="rId3"/>
                <a:stretch>
                  <a:fillRect l="-2022" t="-156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EC8BB2-D6CB-613F-4FFB-EF1DAE787495}"/>
                  </a:ext>
                </a:extLst>
              </p:cNvPr>
              <p:cNvSpPr txBox="1"/>
              <p:nvPr/>
            </p:nvSpPr>
            <p:spPr>
              <a:xfrm>
                <a:off x="4302274" y="2726978"/>
                <a:ext cx="3412023" cy="734432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EC8BB2-D6CB-613F-4FFB-EF1DAE787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274" y="2726978"/>
                <a:ext cx="3412023" cy="734432"/>
              </a:xfrm>
              <a:prstGeom prst="rect">
                <a:avLst/>
              </a:prstGeom>
              <a:blipFill>
                <a:blip r:embed="rId4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B26D1D41-D61E-81A4-8AB3-A373BB5C5DBA}"/>
              </a:ext>
            </a:extLst>
          </p:cNvPr>
          <p:cNvSpPr txBox="1">
            <a:spLocks/>
          </p:cNvSpPr>
          <p:nvPr/>
        </p:nvSpPr>
        <p:spPr>
          <a:xfrm>
            <a:off x="425305" y="4171281"/>
            <a:ext cx="6895339" cy="369332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First-order effects with variance deconvolution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F1F1F1-CCA3-6B69-DCC7-F7A258F0D7E9}"/>
                  </a:ext>
                </a:extLst>
              </p:cNvPr>
              <p:cNvSpPr txBox="1"/>
              <p:nvPr/>
            </p:nvSpPr>
            <p:spPr>
              <a:xfrm>
                <a:off x="3262884" y="4804560"/>
                <a:ext cx="5666233" cy="504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FF">
                              <a:lumMod val="25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FFFFFF">
                              <a:lumMod val="25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F1F1F1-CCA3-6B69-DCC7-F7A258F0D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884" y="4804560"/>
                <a:ext cx="5666233" cy="5048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DCCDE5-435D-6D45-FC94-280A8223B65C}"/>
                  </a:ext>
                </a:extLst>
              </p:cNvPr>
              <p:cNvSpPr txBox="1"/>
              <p:nvPr/>
            </p:nvSpPr>
            <p:spPr>
              <a:xfrm>
                <a:off x="3197461" y="5309378"/>
                <a:ext cx="5666233" cy="504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FF">
                              <a:lumMod val="25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FFFFFF">
                              <a:lumMod val="25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DCCDE5-435D-6D45-FC94-280A8223B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461" y="5309378"/>
                <a:ext cx="5666233" cy="5048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2ECC7D4-E516-1BF5-9F0A-EBE1DE7E49D4}"/>
              </a:ext>
            </a:extLst>
          </p:cNvPr>
          <p:cNvSpPr txBox="1"/>
          <p:nvPr/>
        </p:nvSpPr>
        <p:spPr>
          <a:xfrm>
            <a:off x="5974059" y="2175418"/>
            <a:ext cx="1754964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dirty="0"/>
              <a:t>Total variance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55CC43-530E-7F6F-67B8-1A126390A7FE}"/>
              </a:ext>
            </a:extLst>
          </p:cNvPr>
          <p:cNvSpPr txBox="1"/>
          <p:nvPr/>
        </p:nvSpPr>
        <p:spPr>
          <a:xfrm>
            <a:off x="7805790" y="2179906"/>
            <a:ext cx="3531203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dirty="0"/>
              <a:t>Average MC RT solver variance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D13DB-372E-167C-CDA5-5C831019EDBD}"/>
              </a:ext>
            </a:extLst>
          </p:cNvPr>
          <p:cNvSpPr txBox="1"/>
          <p:nvPr/>
        </p:nvSpPr>
        <p:spPr>
          <a:xfrm>
            <a:off x="1508379" y="3097502"/>
            <a:ext cx="2309968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r"/>
            <a:r>
              <a:rPr lang="en-US" dirty="0"/>
              <a:t>Goal: </a:t>
            </a:r>
          </a:p>
          <a:p>
            <a:pPr algn="l"/>
            <a:r>
              <a:rPr lang="en-US" dirty="0"/>
              <a:t>Parametric variance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05FF8C-A08B-51FE-7CFF-F0A2704EB7F1}"/>
              </a:ext>
            </a:extLst>
          </p:cNvPr>
          <p:cNvSpPr txBox="1"/>
          <p:nvPr/>
        </p:nvSpPr>
        <p:spPr>
          <a:xfrm>
            <a:off x="6967768" y="1868743"/>
            <a:ext cx="134979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/>
            <a:r>
              <a:rPr lang="en-US" dirty="0"/>
              <a:t>Accessible: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7044D-6F05-C686-05FC-E55212ADD072}"/>
              </a:ext>
            </a:extLst>
          </p:cNvPr>
          <p:cNvSpPr txBox="1"/>
          <p:nvPr/>
        </p:nvSpPr>
        <p:spPr>
          <a:xfrm>
            <a:off x="1005401" y="5021342"/>
            <a:ext cx="1977176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r"/>
            <a:r>
              <a:rPr lang="en-US" dirty="0"/>
              <a:t>Goal: </a:t>
            </a:r>
          </a:p>
          <a:p>
            <a:pPr algn="l"/>
            <a:r>
              <a:rPr lang="en-US" dirty="0"/>
              <a:t>First-order effect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B5BD7E-C030-B2D0-F5BA-F207E6BCC1AB}"/>
              </a:ext>
            </a:extLst>
          </p:cNvPr>
          <p:cNvCxnSpPr>
            <a:cxnSpLocks/>
          </p:cNvCxnSpPr>
          <p:nvPr/>
        </p:nvCxnSpPr>
        <p:spPr>
          <a:xfrm flipV="1">
            <a:off x="3755798" y="3114265"/>
            <a:ext cx="595228" cy="18060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DA9570-D34D-4EDB-B018-DBCC5194E455}"/>
              </a:ext>
            </a:extLst>
          </p:cNvPr>
          <p:cNvCxnSpPr>
            <a:cxnSpLocks/>
          </p:cNvCxnSpPr>
          <p:nvPr/>
        </p:nvCxnSpPr>
        <p:spPr>
          <a:xfrm flipV="1">
            <a:off x="6172200" y="2471720"/>
            <a:ext cx="246888" cy="4152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C7106A-772A-A6B3-50AB-77D0A49DC134}"/>
              </a:ext>
            </a:extLst>
          </p:cNvPr>
          <p:cNvCxnSpPr>
            <a:cxnSpLocks/>
          </p:cNvCxnSpPr>
          <p:nvPr/>
        </p:nvCxnSpPr>
        <p:spPr>
          <a:xfrm flipV="1">
            <a:off x="7691233" y="2469452"/>
            <a:ext cx="246888" cy="4152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B175964-FE07-6F83-869B-3F8F7A062746}"/>
              </a:ext>
            </a:extLst>
          </p:cNvPr>
          <p:cNvSpPr txBox="1"/>
          <p:nvPr/>
        </p:nvSpPr>
        <p:spPr>
          <a:xfrm>
            <a:off x="6811473" y="4217970"/>
            <a:ext cx="1805649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dirty="0"/>
              <a:t>Total variance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AE12A6-7367-0F79-C536-3A5A9581384F}"/>
              </a:ext>
            </a:extLst>
          </p:cNvPr>
          <p:cNvSpPr txBox="1"/>
          <p:nvPr/>
        </p:nvSpPr>
        <p:spPr>
          <a:xfrm>
            <a:off x="8539811" y="4209400"/>
            <a:ext cx="331752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l"/>
            <a:r>
              <a:rPr lang="en-US" dirty="0"/>
              <a:t>Polluted conditional mean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7B39C7-6204-A2D5-70FB-6F6107CD2656}"/>
              </a:ext>
            </a:extLst>
          </p:cNvPr>
          <p:cNvSpPr txBox="1"/>
          <p:nvPr/>
        </p:nvSpPr>
        <p:spPr>
          <a:xfrm>
            <a:off x="7735023" y="3928064"/>
            <a:ext cx="1349792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algn="ctr"/>
            <a:r>
              <a:rPr lang="en-US" dirty="0"/>
              <a:t>Accessible: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3213BB2-7BC4-7086-C6A3-D98F0F69CDDB}"/>
              </a:ext>
            </a:extLst>
          </p:cNvPr>
          <p:cNvCxnSpPr>
            <a:cxnSpLocks/>
          </p:cNvCxnSpPr>
          <p:nvPr/>
        </p:nvCxnSpPr>
        <p:spPr>
          <a:xfrm flipV="1">
            <a:off x="6641737" y="4477641"/>
            <a:ext cx="246888" cy="4152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48F8926-B7DB-C210-4739-248EB9ADB32C}"/>
              </a:ext>
            </a:extLst>
          </p:cNvPr>
          <p:cNvCxnSpPr>
            <a:cxnSpLocks/>
          </p:cNvCxnSpPr>
          <p:nvPr/>
        </p:nvCxnSpPr>
        <p:spPr>
          <a:xfrm flipV="1">
            <a:off x="8356927" y="4466492"/>
            <a:ext cx="246888" cy="4152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0415F5B-6A39-E36E-1D20-CE636D4D4514}"/>
              </a:ext>
            </a:extLst>
          </p:cNvPr>
          <p:cNvCxnSpPr>
            <a:cxnSpLocks/>
          </p:cNvCxnSpPr>
          <p:nvPr/>
        </p:nvCxnSpPr>
        <p:spPr>
          <a:xfrm flipV="1">
            <a:off x="2939002" y="5079560"/>
            <a:ext cx="730422" cy="208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9DF5EA1-EF7A-1689-2283-99D82EB2D9B7}"/>
              </a:ext>
            </a:extLst>
          </p:cNvPr>
          <p:cNvCxnSpPr>
            <a:cxnSpLocks/>
          </p:cNvCxnSpPr>
          <p:nvPr/>
        </p:nvCxnSpPr>
        <p:spPr>
          <a:xfrm rot="1800000" flipV="1">
            <a:off x="2944282" y="5425168"/>
            <a:ext cx="595228" cy="18060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ED57DE0-257F-CFD3-F8DE-9BAE03DFE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10/19</a:t>
            </a:r>
          </a:p>
        </p:txBody>
      </p:sp>
    </p:spTree>
    <p:extLst>
      <p:ext uri="{BB962C8B-B14F-4D97-AF65-F5344CB8AC3E}">
        <p14:creationId xmlns:p14="http://schemas.microsoft.com/office/powerpoint/2010/main" val="1760904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0C70465A-52AE-2AC3-041B-05C6FDD05F72}"/>
              </a:ext>
            </a:extLst>
          </p:cNvPr>
          <p:cNvSpPr txBox="1">
            <a:spLocks/>
          </p:cNvSpPr>
          <p:nvPr/>
        </p:nvSpPr>
        <p:spPr>
          <a:xfrm>
            <a:off x="320040" y="1060468"/>
            <a:ext cx="5779008" cy="369332"/>
          </a:xfrm>
          <a:prstGeom prst="rect">
            <a:avLst/>
          </a:prstGeom>
          <a:ln>
            <a:noFill/>
          </a:ln>
        </p:spPr>
        <p:txBody>
          <a:bodyPr vert="horz" lIns="9144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Sampling estimators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Modified saltelli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/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𝕍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CC737AF-E7A2-EBD4-6388-DEE6C4607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11/19</a:t>
            </a:r>
          </a:p>
        </p:txBody>
      </p:sp>
    </p:spTree>
    <p:extLst>
      <p:ext uri="{BB962C8B-B14F-4D97-AF65-F5344CB8AC3E}">
        <p14:creationId xmlns:p14="http://schemas.microsoft.com/office/powerpoint/2010/main" val="3400917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0C70465A-52AE-2AC3-041B-05C6FDD05F72}"/>
              </a:ext>
            </a:extLst>
          </p:cNvPr>
          <p:cNvSpPr txBox="1">
            <a:spLocks/>
          </p:cNvSpPr>
          <p:nvPr/>
        </p:nvSpPr>
        <p:spPr>
          <a:xfrm>
            <a:off x="320040" y="1060468"/>
            <a:ext cx="5779008" cy="369332"/>
          </a:xfrm>
          <a:prstGeom prst="rect">
            <a:avLst/>
          </a:prstGeom>
          <a:ln>
            <a:noFill/>
          </a:ln>
        </p:spPr>
        <p:txBody>
          <a:bodyPr vert="horz" lIns="9144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Sampling estimators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Modified saltelli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/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𝕍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CC737AF-E7A2-EBD4-6388-DEE6C4607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11/19</a:t>
            </a:r>
          </a:p>
        </p:txBody>
      </p:sp>
    </p:spTree>
    <p:extLst>
      <p:ext uri="{BB962C8B-B14F-4D97-AF65-F5344CB8AC3E}">
        <p14:creationId xmlns:p14="http://schemas.microsoft.com/office/powerpoint/2010/main" val="1364216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0C70465A-52AE-2AC3-041B-05C6FDD05F72}"/>
              </a:ext>
            </a:extLst>
          </p:cNvPr>
          <p:cNvSpPr txBox="1">
            <a:spLocks/>
          </p:cNvSpPr>
          <p:nvPr/>
        </p:nvSpPr>
        <p:spPr>
          <a:xfrm>
            <a:off x="320040" y="1060468"/>
            <a:ext cx="5779008" cy="369332"/>
          </a:xfrm>
          <a:prstGeom prst="rect">
            <a:avLst/>
          </a:prstGeom>
          <a:ln>
            <a:noFill/>
          </a:ln>
        </p:spPr>
        <p:txBody>
          <a:bodyPr vert="horz" lIns="9144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Sampling estimators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Modified saltelli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/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𝕍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4DE7E6-3E70-C26A-0EDE-83DD1D7506BA}"/>
                  </a:ext>
                </a:extLst>
              </p:cNvPr>
              <p:cNvSpPr txBox="1"/>
              <p:nvPr/>
            </p:nvSpPr>
            <p:spPr>
              <a:xfrm>
                <a:off x="3047246" y="2271163"/>
                <a:ext cx="6097508" cy="926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≝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𝐴𝑣𝑔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4DE7E6-3E70-C26A-0EDE-83DD1D750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46" y="2271163"/>
                <a:ext cx="6097508" cy="926920"/>
              </a:xfrm>
              <a:prstGeom prst="rect">
                <a:avLst/>
              </a:prstGeom>
              <a:blipFill>
                <a:blip r:embed="rId4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3D71D7B-4F74-A508-8B93-69DB2A62D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11/19</a:t>
            </a:r>
          </a:p>
        </p:txBody>
      </p:sp>
    </p:spTree>
    <p:extLst>
      <p:ext uri="{BB962C8B-B14F-4D97-AF65-F5344CB8AC3E}">
        <p14:creationId xmlns:p14="http://schemas.microsoft.com/office/powerpoint/2010/main" val="3422504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0C70465A-52AE-2AC3-041B-05C6FDD05F72}"/>
              </a:ext>
            </a:extLst>
          </p:cNvPr>
          <p:cNvSpPr txBox="1">
            <a:spLocks/>
          </p:cNvSpPr>
          <p:nvPr/>
        </p:nvSpPr>
        <p:spPr>
          <a:xfrm>
            <a:off x="320040" y="1060468"/>
            <a:ext cx="5779008" cy="369332"/>
          </a:xfrm>
          <a:prstGeom prst="rect">
            <a:avLst/>
          </a:prstGeom>
          <a:ln>
            <a:noFill/>
          </a:ln>
        </p:spPr>
        <p:txBody>
          <a:bodyPr vert="horz" lIns="9144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Sampling estimators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Modified saltelli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/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𝕍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6A7C2B-7A0E-DE9E-AEBB-ABBB6E3B1489}"/>
                  </a:ext>
                </a:extLst>
              </p:cNvPr>
              <p:cNvSpPr txBox="1"/>
              <p:nvPr/>
            </p:nvSpPr>
            <p:spPr>
              <a:xfrm>
                <a:off x="3047246" y="2271163"/>
                <a:ext cx="6097508" cy="926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≝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bg1">
                                                          <a:lumMod val="8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bg1">
                                                          <a:lumMod val="8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𝐴𝑣𝑔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6A7C2B-7A0E-DE9E-AEBB-ABBB6E3B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46" y="2271163"/>
                <a:ext cx="6097508" cy="926920"/>
              </a:xfrm>
              <a:prstGeom prst="rect">
                <a:avLst/>
              </a:prstGeom>
              <a:blipFill>
                <a:blip r:embed="rId4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822E9-26CA-5C12-4DDB-CC4CE5E1A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11/19</a:t>
            </a:r>
          </a:p>
        </p:txBody>
      </p:sp>
    </p:spTree>
    <p:extLst>
      <p:ext uri="{BB962C8B-B14F-4D97-AF65-F5344CB8AC3E}">
        <p14:creationId xmlns:p14="http://schemas.microsoft.com/office/powerpoint/2010/main" val="1883031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0C70465A-52AE-2AC3-041B-05C6FDD05F72}"/>
              </a:ext>
            </a:extLst>
          </p:cNvPr>
          <p:cNvSpPr txBox="1">
            <a:spLocks/>
          </p:cNvSpPr>
          <p:nvPr/>
        </p:nvSpPr>
        <p:spPr>
          <a:xfrm>
            <a:off x="320040" y="1060468"/>
            <a:ext cx="5779008" cy="369332"/>
          </a:xfrm>
          <a:prstGeom prst="rect">
            <a:avLst/>
          </a:prstGeom>
          <a:ln>
            <a:noFill/>
          </a:ln>
        </p:spPr>
        <p:txBody>
          <a:bodyPr vert="horz" lIns="9144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Sampling estimators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Modified saltelli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/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𝕍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6A7C2B-7A0E-DE9E-AEBB-ABBB6E3B1489}"/>
                  </a:ext>
                </a:extLst>
              </p:cNvPr>
              <p:cNvSpPr txBox="1"/>
              <p:nvPr/>
            </p:nvSpPr>
            <p:spPr>
              <a:xfrm>
                <a:off x="3047246" y="2271163"/>
                <a:ext cx="6097508" cy="926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𝕍</m:t>
                      </m:r>
                      <m:r>
                        <a:rPr lang="en-US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≝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bg1">
                                                          <a:lumMod val="8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bg1">
                                                          <a:lumMod val="8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𝐴𝑣𝑔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6A7C2B-7A0E-DE9E-AEBB-ABBB6E3B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46" y="2271163"/>
                <a:ext cx="6097508" cy="926920"/>
              </a:xfrm>
              <a:prstGeom prst="rect">
                <a:avLst/>
              </a:prstGeom>
              <a:blipFill>
                <a:blip r:embed="rId4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CF6E61-D060-458C-D11E-42C34AE79523}"/>
                  </a:ext>
                </a:extLst>
              </p:cNvPr>
              <p:cNvSpPr txBox="1"/>
              <p:nvPr/>
            </p:nvSpPr>
            <p:spPr>
              <a:xfrm>
                <a:off x="3858572" y="3290777"/>
                <a:ext cx="4474856" cy="926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≝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CF6E61-D060-458C-D11E-42C34AE7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572" y="3290777"/>
                <a:ext cx="4474856" cy="926920"/>
              </a:xfrm>
              <a:prstGeom prst="rect">
                <a:avLst/>
              </a:prstGeom>
              <a:blipFill>
                <a:blip r:embed="rId5"/>
                <a:stretch>
                  <a:fillRect t="-86486" b="-136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DB7F9A-69F2-C5F6-ACB0-D69D7C14E4B5}"/>
              </a:ext>
            </a:extLst>
          </p:cNvPr>
          <p:cNvCxnSpPr>
            <a:cxnSpLocks/>
          </p:cNvCxnSpPr>
          <p:nvPr/>
        </p:nvCxnSpPr>
        <p:spPr>
          <a:xfrm>
            <a:off x="5156791" y="2881423"/>
            <a:ext cx="786809" cy="691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41C823-F9D8-A278-2BD0-670B391D7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11/19</a:t>
            </a:r>
          </a:p>
        </p:txBody>
      </p:sp>
    </p:spTree>
    <p:extLst>
      <p:ext uri="{BB962C8B-B14F-4D97-AF65-F5344CB8AC3E}">
        <p14:creationId xmlns:p14="http://schemas.microsoft.com/office/powerpoint/2010/main" val="48279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Background – global sensitivity analysis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840AAE17-468A-68E7-B3B1-518C60EA1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3/19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68894108-0249-24AE-089C-5553175A41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280160"/>
                <a:ext cx="11049000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uncertainty sources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68894108-0249-24AE-089C-5553175A4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280160"/>
                <a:ext cx="11049000" cy="369332"/>
              </a:xfrm>
              <a:prstGeom prst="rect">
                <a:avLst/>
              </a:prstGeom>
              <a:blipFill>
                <a:blip r:embed="rId3"/>
                <a:stretch>
                  <a:fillRect l="-1263" t="-16129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2">
                <a:extLst>
                  <a:ext uri="{FF2B5EF4-FFF2-40B4-BE49-F238E27FC236}">
                    <a16:creationId xmlns:a16="http://schemas.microsoft.com/office/drawing/2014/main" id="{F3F0EFFA-03F8-AB1B-92E3-32AA2AAF49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6652" y="3566160"/>
                <a:ext cx="9601200" cy="548640"/>
              </a:xfrm>
              <a:prstGeom prst="rect">
                <a:avLst/>
              </a:prstGeom>
              <a:noFill/>
            </p:spPr>
            <p:txBody>
              <a:bodyPr lIns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FFFFFF">
                        <a:lumMod val="25000"/>
                      </a:srgbClr>
                    </a:solidFill>
                    <a:ea typeface="Cambria Math" panose="02040503050406030204" pitchFamily="18" charset="0"/>
                  </a:rPr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FF">
                            <a:lumMod val="2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conditional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𝑐𝑜𝑛𝑠𝑡𝑎𝑛𝑡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 Placeholder 22">
                <a:extLst>
                  <a:ext uri="{FF2B5EF4-FFF2-40B4-BE49-F238E27FC236}">
                    <a16:creationId xmlns:a16="http://schemas.microsoft.com/office/drawing/2014/main" id="{F3F0EFFA-03F8-AB1B-92E3-32AA2AAF4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52" y="3566160"/>
                <a:ext cx="9601200" cy="548640"/>
              </a:xfrm>
              <a:prstGeom prst="rect">
                <a:avLst/>
              </a:prstGeom>
              <a:blipFill>
                <a:blip r:embed="rId4"/>
                <a:stretch>
                  <a:fillRect l="-145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6">
                <a:extLst>
                  <a:ext uri="{FF2B5EF4-FFF2-40B4-BE49-F238E27FC236}">
                    <a16:creationId xmlns:a16="http://schemas.microsoft.com/office/drawing/2014/main" id="{4DFE6D64-3169-F382-248F-8FF2399C3E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751771"/>
                <a:ext cx="5470092" cy="1213339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Statistics with respect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en-US" dirty="0"/>
              </a:p>
              <a:p>
                <a:pPr marL="726948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000" dirty="0"/>
                  <a:t>, mean</a:t>
                </a:r>
              </a:p>
              <a:p>
                <a:pPr marL="726948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000" dirty="0"/>
                  <a:t>, variance</a:t>
                </a:r>
              </a:p>
            </p:txBody>
          </p:sp>
        </mc:Choice>
        <mc:Fallback xmlns="">
          <p:sp>
            <p:nvSpPr>
              <p:cNvPr id="35" name="Content Placeholder 6">
                <a:extLst>
                  <a:ext uri="{FF2B5EF4-FFF2-40B4-BE49-F238E27FC236}">
                    <a16:creationId xmlns:a16="http://schemas.microsoft.com/office/drawing/2014/main" id="{4DFE6D64-3169-F382-248F-8FF2399C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751771"/>
                <a:ext cx="5470092" cy="1213339"/>
              </a:xfrm>
              <a:prstGeom prst="rect">
                <a:avLst/>
              </a:prstGeom>
              <a:blipFill>
                <a:blip r:embed="rId5"/>
                <a:stretch>
                  <a:fillRect l="-2546" t="-5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6">
                <a:extLst>
                  <a:ext uri="{FF2B5EF4-FFF2-40B4-BE49-F238E27FC236}">
                    <a16:creationId xmlns:a16="http://schemas.microsoft.com/office/drawing/2014/main" id="{13A207A1-BAC6-4B8B-0C27-8264564C1F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6320" y="3218460"/>
                <a:ext cx="11049000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Conditional statistics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Content Placeholder 6">
                <a:extLst>
                  <a:ext uri="{FF2B5EF4-FFF2-40B4-BE49-F238E27FC236}">
                    <a16:creationId xmlns:a16="http://schemas.microsoft.com/office/drawing/2014/main" id="{13A207A1-BAC6-4B8B-0C27-8264564C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20" y="3218460"/>
                <a:ext cx="11049000" cy="369332"/>
              </a:xfrm>
              <a:prstGeom prst="rect">
                <a:avLst/>
              </a:prstGeom>
              <a:blipFill>
                <a:blip r:embed="rId6"/>
                <a:stretch>
                  <a:fillRect l="-1378" t="-2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169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0C70465A-52AE-2AC3-041B-05C6FDD05F72}"/>
              </a:ext>
            </a:extLst>
          </p:cNvPr>
          <p:cNvSpPr txBox="1">
            <a:spLocks/>
          </p:cNvSpPr>
          <p:nvPr/>
        </p:nvSpPr>
        <p:spPr>
          <a:xfrm>
            <a:off x="320040" y="1060468"/>
            <a:ext cx="5779008" cy="369332"/>
          </a:xfrm>
          <a:prstGeom prst="rect">
            <a:avLst/>
          </a:prstGeom>
          <a:ln>
            <a:noFill/>
          </a:ln>
        </p:spPr>
        <p:txBody>
          <a:bodyPr vert="horz" lIns="9144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Sampling estimators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Modified saltelli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/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𝕍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178042-213A-7B70-26A7-EBEFF9A5E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11/19</a:t>
            </a:r>
          </a:p>
        </p:txBody>
      </p:sp>
    </p:spTree>
    <p:extLst>
      <p:ext uri="{BB962C8B-B14F-4D97-AF65-F5344CB8AC3E}">
        <p14:creationId xmlns:p14="http://schemas.microsoft.com/office/powerpoint/2010/main" val="860557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0C70465A-52AE-2AC3-041B-05C6FDD05F72}"/>
              </a:ext>
            </a:extLst>
          </p:cNvPr>
          <p:cNvSpPr txBox="1">
            <a:spLocks/>
          </p:cNvSpPr>
          <p:nvPr/>
        </p:nvSpPr>
        <p:spPr>
          <a:xfrm>
            <a:off x="320040" y="1060468"/>
            <a:ext cx="5779008" cy="369332"/>
          </a:xfrm>
          <a:prstGeom prst="rect">
            <a:avLst/>
          </a:prstGeom>
          <a:ln>
            <a:noFill/>
          </a:ln>
        </p:spPr>
        <p:txBody>
          <a:bodyPr vert="horz" lIns="9144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Sampling estimators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Modified saltelli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/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𝕍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E88178-D28E-B3FC-0844-6C4453408ACE}"/>
                  </a:ext>
                </a:extLst>
              </p:cNvPr>
              <p:cNvSpPr txBox="1"/>
              <p:nvPr/>
            </p:nvSpPr>
            <p:spPr>
              <a:xfrm>
                <a:off x="3537217" y="2204629"/>
                <a:ext cx="5117566" cy="994888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E88178-D28E-B3FC-0844-6C4453408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217" y="2204629"/>
                <a:ext cx="5117566" cy="994888"/>
              </a:xfrm>
              <a:prstGeom prst="rect">
                <a:avLst/>
              </a:prstGeom>
              <a:blipFill>
                <a:blip r:embed="rId4"/>
                <a:stretch>
                  <a:fillRect t="-77500" b="-12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ACBC212-5FFA-1067-15D0-AE6AB22AF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11/19</a:t>
            </a:r>
          </a:p>
        </p:txBody>
      </p:sp>
    </p:spTree>
    <p:extLst>
      <p:ext uri="{BB962C8B-B14F-4D97-AF65-F5344CB8AC3E}">
        <p14:creationId xmlns:p14="http://schemas.microsoft.com/office/powerpoint/2010/main" val="405428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0C70465A-52AE-2AC3-041B-05C6FDD05F72}"/>
              </a:ext>
            </a:extLst>
          </p:cNvPr>
          <p:cNvSpPr txBox="1">
            <a:spLocks/>
          </p:cNvSpPr>
          <p:nvPr/>
        </p:nvSpPr>
        <p:spPr>
          <a:xfrm>
            <a:off x="320040" y="1060468"/>
            <a:ext cx="5779008" cy="369332"/>
          </a:xfrm>
          <a:prstGeom prst="rect">
            <a:avLst/>
          </a:prstGeom>
          <a:ln>
            <a:noFill/>
          </a:ln>
        </p:spPr>
        <p:txBody>
          <a:bodyPr vert="horz" lIns="9144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Sampling estimators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Modified saltelli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/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𝕍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E88178-D28E-B3FC-0844-6C4453408ACE}"/>
                  </a:ext>
                </a:extLst>
              </p:cNvPr>
              <p:cNvSpPr txBox="1"/>
              <p:nvPr/>
            </p:nvSpPr>
            <p:spPr>
              <a:xfrm>
                <a:off x="3537217" y="2204629"/>
                <a:ext cx="5117566" cy="994888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E88178-D28E-B3FC-0844-6C4453408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217" y="2204629"/>
                <a:ext cx="5117566" cy="994888"/>
              </a:xfrm>
              <a:prstGeom prst="rect">
                <a:avLst/>
              </a:prstGeom>
              <a:blipFill>
                <a:blip r:embed="rId4"/>
                <a:stretch>
                  <a:fillRect t="-77500" b="-12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30B73A6-C6FA-8B56-AA20-1A9310CF3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11/19</a:t>
            </a:r>
          </a:p>
        </p:txBody>
      </p:sp>
    </p:spTree>
    <p:extLst>
      <p:ext uri="{BB962C8B-B14F-4D97-AF65-F5344CB8AC3E}">
        <p14:creationId xmlns:p14="http://schemas.microsoft.com/office/powerpoint/2010/main" val="2351729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0C70465A-52AE-2AC3-041B-05C6FDD05F72}"/>
              </a:ext>
            </a:extLst>
          </p:cNvPr>
          <p:cNvSpPr txBox="1">
            <a:spLocks/>
          </p:cNvSpPr>
          <p:nvPr/>
        </p:nvSpPr>
        <p:spPr>
          <a:xfrm>
            <a:off x="320040" y="1060468"/>
            <a:ext cx="5779008" cy="369332"/>
          </a:xfrm>
          <a:prstGeom prst="rect">
            <a:avLst/>
          </a:prstGeom>
          <a:ln>
            <a:noFill/>
          </a:ln>
        </p:spPr>
        <p:txBody>
          <a:bodyPr vert="horz" lIns="9144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Sampling estimators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Modified saltelli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/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𝕍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E88178-D28E-B3FC-0844-6C4453408ACE}"/>
                  </a:ext>
                </a:extLst>
              </p:cNvPr>
              <p:cNvSpPr txBox="1"/>
              <p:nvPr/>
            </p:nvSpPr>
            <p:spPr>
              <a:xfrm>
                <a:off x="3537217" y="2204629"/>
                <a:ext cx="5117566" cy="994888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E88178-D28E-B3FC-0844-6C4453408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217" y="2204629"/>
                <a:ext cx="5117566" cy="994888"/>
              </a:xfrm>
              <a:prstGeom prst="rect">
                <a:avLst/>
              </a:prstGeom>
              <a:blipFill>
                <a:blip r:embed="rId4"/>
                <a:stretch>
                  <a:fillRect t="-77500" b="-12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4DB311-606E-6550-FFCE-BFF6B4ED0D34}"/>
                  </a:ext>
                </a:extLst>
              </p:cNvPr>
              <p:cNvSpPr txBox="1"/>
              <p:nvPr/>
            </p:nvSpPr>
            <p:spPr>
              <a:xfrm>
                <a:off x="2572835" y="3168692"/>
                <a:ext cx="7046329" cy="963534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b="0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rgbClr val="FFFFFF">
                              <a:lumMod val="25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FFFFFF">
                                                  <a:lumMod val="25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FFFF">
                                                  <a:lumMod val="25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FFFF">
                                                  <a:lumMod val="25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FFFFFF">
                                                      <a:lumMod val="25000"/>
                                                    </a:srgb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FFFF">
                                                      <a:lumMod val="25000"/>
                                                    </a:srgb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rgbClr val="FFFFFF">
                                                  <a:lumMod val="25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FFFF">
                                                  <a:lumMod val="25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FFFF">
                                                  <a:lumMod val="25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∼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FFFFFF">
                                                  <a:lumMod val="25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FFFFFF">
                                                      <a:lumMod val="25000"/>
                                                    </a:srgb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FFFF">
                                                      <a:lumMod val="25000"/>
                                                    </a:srgb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solidFill>
                                                <a:srgbClr val="FFFFFF">
                                                  <a:lumMod val="25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FFFF">
                                                  <a:lumMod val="25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𝐴𝑣𝑔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solidFill>
                                                <a:srgbClr val="FFFFFF">
                                                  <a:lumMod val="25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FFFF">
                                                  <a:lumMod val="25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FFFF">
                                                  <a:lumMod val="25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FFFFFF">
                                                      <a:lumMod val="25000"/>
                                                    </a:srgb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FFFFFF">
                                                      <a:lumMod val="25000"/>
                                                    </a:srgb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4DB311-606E-6550-FFCE-BFF6B4ED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835" y="3168692"/>
                <a:ext cx="7046329" cy="963534"/>
              </a:xfrm>
              <a:prstGeom prst="rect">
                <a:avLst/>
              </a:prstGeom>
              <a:blipFill>
                <a:blip r:embed="rId5"/>
                <a:stretch>
                  <a:fillRect t="-80519" b="-1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1BF4AC9-20D1-8B5F-9678-1F5E778FF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11/19</a:t>
            </a:r>
          </a:p>
        </p:txBody>
      </p:sp>
    </p:spTree>
    <p:extLst>
      <p:ext uri="{BB962C8B-B14F-4D97-AF65-F5344CB8AC3E}">
        <p14:creationId xmlns:p14="http://schemas.microsoft.com/office/powerpoint/2010/main" val="213001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0C70465A-52AE-2AC3-041B-05C6FDD05F72}"/>
              </a:ext>
            </a:extLst>
          </p:cNvPr>
          <p:cNvSpPr txBox="1">
            <a:spLocks/>
          </p:cNvSpPr>
          <p:nvPr/>
        </p:nvSpPr>
        <p:spPr>
          <a:xfrm>
            <a:off x="320040" y="1060468"/>
            <a:ext cx="5779008" cy="369332"/>
          </a:xfrm>
          <a:prstGeom prst="rect">
            <a:avLst/>
          </a:prstGeom>
          <a:ln>
            <a:noFill/>
          </a:ln>
        </p:spPr>
        <p:txBody>
          <a:bodyPr vert="horz" lIns="9144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Sampling estimators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Modified saltelli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/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𝕍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E88178-D28E-B3FC-0844-6C4453408ACE}"/>
                  </a:ext>
                </a:extLst>
              </p:cNvPr>
              <p:cNvSpPr txBox="1"/>
              <p:nvPr/>
            </p:nvSpPr>
            <p:spPr>
              <a:xfrm>
                <a:off x="3537217" y="2204629"/>
                <a:ext cx="5117566" cy="994888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E88178-D28E-B3FC-0844-6C4453408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217" y="2204629"/>
                <a:ext cx="5117566" cy="994888"/>
              </a:xfrm>
              <a:prstGeom prst="rect">
                <a:avLst/>
              </a:prstGeom>
              <a:blipFill>
                <a:blip r:embed="rId4"/>
                <a:stretch>
                  <a:fillRect t="-77500" b="-12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4DB311-606E-6550-FFCE-BFF6B4ED0D34}"/>
                  </a:ext>
                </a:extLst>
              </p:cNvPr>
              <p:cNvSpPr txBox="1"/>
              <p:nvPr/>
            </p:nvSpPr>
            <p:spPr>
              <a:xfrm>
                <a:off x="2572835" y="3168692"/>
                <a:ext cx="7046329" cy="963534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∼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𝐴𝑣𝑔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4DB311-606E-6550-FFCE-BFF6B4ED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835" y="3168692"/>
                <a:ext cx="7046329" cy="963534"/>
              </a:xfrm>
              <a:prstGeom prst="rect">
                <a:avLst/>
              </a:prstGeom>
              <a:blipFill>
                <a:blip r:embed="rId5"/>
                <a:stretch>
                  <a:fillRect t="-80519" b="-1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B4F8BE3-D8C5-BD61-72FA-BE97FA397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11/19</a:t>
            </a:r>
          </a:p>
        </p:txBody>
      </p:sp>
    </p:spTree>
    <p:extLst>
      <p:ext uri="{BB962C8B-B14F-4D97-AF65-F5344CB8AC3E}">
        <p14:creationId xmlns:p14="http://schemas.microsoft.com/office/powerpoint/2010/main" val="1061953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0C70465A-52AE-2AC3-041B-05C6FDD05F72}"/>
              </a:ext>
            </a:extLst>
          </p:cNvPr>
          <p:cNvSpPr txBox="1">
            <a:spLocks/>
          </p:cNvSpPr>
          <p:nvPr/>
        </p:nvSpPr>
        <p:spPr>
          <a:xfrm>
            <a:off x="320040" y="1060468"/>
            <a:ext cx="5779008" cy="369332"/>
          </a:xfrm>
          <a:prstGeom prst="rect">
            <a:avLst/>
          </a:prstGeom>
          <a:ln>
            <a:noFill/>
          </a:ln>
        </p:spPr>
        <p:txBody>
          <a:bodyPr vert="horz" lIns="9144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Sampling estimators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Modified saltelli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/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𝕍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E88178-D28E-B3FC-0844-6C4453408ACE}"/>
                  </a:ext>
                </a:extLst>
              </p:cNvPr>
              <p:cNvSpPr txBox="1"/>
              <p:nvPr/>
            </p:nvSpPr>
            <p:spPr>
              <a:xfrm>
                <a:off x="3537217" y="2204629"/>
                <a:ext cx="5117566" cy="994888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E88178-D28E-B3FC-0844-6C4453408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217" y="2204629"/>
                <a:ext cx="5117566" cy="994888"/>
              </a:xfrm>
              <a:prstGeom prst="rect">
                <a:avLst/>
              </a:prstGeom>
              <a:blipFill>
                <a:blip r:embed="rId4"/>
                <a:stretch>
                  <a:fillRect t="-77500" b="-12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4DB311-606E-6550-FFCE-BFF6B4ED0D34}"/>
                  </a:ext>
                </a:extLst>
              </p:cNvPr>
              <p:cNvSpPr txBox="1"/>
              <p:nvPr/>
            </p:nvSpPr>
            <p:spPr>
              <a:xfrm>
                <a:off x="2572835" y="3168692"/>
                <a:ext cx="7046329" cy="963534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∼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𝐴𝑣𝑔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4DB311-606E-6550-FFCE-BFF6B4ED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835" y="3168692"/>
                <a:ext cx="7046329" cy="963534"/>
              </a:xfrm>
              <a:prstGeom prst="rect">
                <a:avLst/>
              </a:prstGeom>
              <a:blipFill>
                <a:blip r:embed="rId5"/>
                <a:stretch>
                  <a:fillRect t="-80519" b="-1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C98014-08C5-F1A0-2615-58069203067E}"/>
                  </a:ext>
                </a:extLst>
              </p:cNvPr>
              <p:cNvSpPr txBox="1"/>
              <p:nvPr/>
            </p:nvSpPr>
            <p:spPr>
              <a:xfrm>
                <a:off x="6260471" y="4274294"/>
                <a:ext cx="552261" cy="4572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C98014-08C5-F1A0-2615-580692030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471" y="4274294"/>
                <a:ext cx="552261" cy="457200"/>
              </a:xfrm>
              <a:prstGeom prst="rect">
                <a:avLst/>
              </a:prstGeom>
              <a:blipFill>
                <a:blip r:embed="rId6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9B62E1-AE59-5DAF-B5DE-E723A9DB3182}"/>
                  </a:ext>
                </a:extLst>
              </p:cNvPr>
              <p:cNvSpPr txBox="1"/>
              <p:nvPr/>
            </p:nvSpPr>
            <p:spPr>
              <a:xfrm>
                <a:off x="7016436" y="4274294"/>
                <a:ext cx="552261" cy="4572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9B62E1-AE59-5DAF-B5DE-E723A9DB3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436" y="4274294"/>
                <a:ext cx="552261" cy="457200"/>
              </a:xfrm>
              <a:prstGeom prst="rect">
                <a:avLst/>
              </a:prstGeom>
              <a:blipFill>
                <a:blip r:embed="rId7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7F98D8-1AFB-BF78-B19A-E1E000ACFF99}"/>
              </a:ext>
            </a:extLst>
          </p:cNvPr>
          <p:cNvCxnSpPr>
            <a:cxnSpLocks/>
          </p:cNvCxnSpPr>
          <p:nvPr/>
        </p:nvCxnSpPr>
        <p:spPr>
          <a:xfrm>
            <a:off x="6536602" y="3892992"/>
            <a:ext cx="0" cy="365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0375AF-EBE0-E640-394D-5B56486E2A99}"/>
              </a:ext>
            </a:extLst>
          </p:cNvPr>
          <p:cNvCxnSpPr>
            <a:cxnSpLocks/>
          </p:cNvCxnSpPr>
          <p:nvPr/>
        </p:nvCxnSpPr>
        <p:spPr>
          <a:xfrm>
            <a:off x="7292567" y="3884122"/>
            <a:ext cx="0" cy="365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08BA2F-1B13-E34A-9928-F060A6E94408}"/>
              </a:ext>
            </a:extLst>
          </p:cNvPr>
          <p:cNvCxnSpPr>
            <a:cxnSpLocks/>
          </p:cNvCxnSpPr>
          <p:nvPr/>
        </p:nvCxnSpPr>
        <p:spPr>
          <a:xfrm>
            <a:off x="6354025" y="3883935"/>
            <a:ext cx="11875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5C5DC055-511B-44C6-0BC5-A4A8821D7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11/19</a:t>
            </a:r>
          </a:p>
        </p:txBody>
      </p:sp>
    </p:spTree>
    <p:extLst>
      <p:ext uri="{BB962C8B-B14F-4D97-AF65-F5344CB8AC3E}">
        <p14:creationId xmlns:p14="http://schemas.microsoft.com/office/powerpoint/2010/main" val="2267578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0C70465A-52AE-2AC3-041B-05C6FDD05F72}"/>
              </a:ext>
            </a:extLst>
          </p:cNvPr>
          <p:cNvSpPr txBox="1">
            <a:spLocks/>
          </p:cNvSpPr>
          <p:nvPr/>
        </p:nvSpPr>
        <p:spPr>
          <a:xfrm>
            <a:off x="320040" y="1060468"/>
            <a:ext cx="5779008" cy="369332"/>
          </a:xfrm>
          <a:prstGeom prst="rect">
            <a:avLst/>
          </a:prstGeom>
          <a:ln>
            <a:noFill/>
          </a:ln>
        </p:spPr>
        <p:txBody>
          <a:bodyPr vert="horz" lIns="9144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Sampling estimators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Modified saltelli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/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𝕍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742023-0AE3-F8AD-318A-09F0158E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644" y="1334753"/>
                <a:ext cx="5696712" cy="936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E88178-D28E-B3FC-0844-6C4453408ACE}"/>
                  </a:ext>
                </a:extLst>
              </p:cNvPr>
              <p:cNvSpPr txBox="1"/>
              <p:nvPr/>
            </p:nvSpPr>
            <p:spPr>
              <a:xfrm>
                <a:off x="3537217" y="2204629"/>
                <a:ext cx="5117566" cy="994888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E88178-D28E-B3FC-0844-6C4453408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217" y="2204629"/>
                <a:ext cx="5117566" cy="994888"/>
              </a:xfrm>
              <a:prstGeom prst="rect">
                <a:avLst/>
              </a:prstGeom>
              <a:blipFill>
                <a:blip r:embed="rId4"/>
                <a:stretch>
                  <a:fillRect t="-77500" b="-12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4DB311-606E-6550-FFCE-BFF6B4ED0D34}"/>
                  </a:ext>
                </a:extLst>
              </p:cNvPr>
              <p:cNvSpPr txBox="1"/>
              <p:nvPr/>
            </p:nvSpPr>
            <p:spPr>
              <a:xfrm>
                <a:off x="2572835" y="3168692"/>
                <a:ext cx="7046329" cy="963534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∼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𝐴𝑣𝑔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4DB311-606E-6550-FFCE-BFF6B4ED0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835" y="3168692"/>
                <a:ext cx="7046329" cy="963534"/>
              </a:xfrm>
              <a:prstGeom prst="rect">
                <a:avLst/>
              </a:prstGeom>
              <a:blipFill>
                <a:blip r:embed="rId5"/>
                <a:stretch>
                  <a:fillRect t="-80519" b="-1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C98014-08C5-F1A0-2615-58069203067E}"/>
                  </a:ext>
                </a:extLst>
              </p:cNvPr>
              <p:cNvSpPr txBox="1"/>
              <p:nvPr/>
            </p:nvSpPr>
            <p:spPr>
              <a:xfrm>
                <a:off x="6260471" y="4274294"/>
                <a:ext cx="552261" cy="4572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C98014-08C5-F1A0-2615-580692030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471" y="4274294"/>
                <a:ext cx="552261" cy="457200"/>
              </a:xfrm>
              <a:prstGeom prst="rect">
                <a:avLst/>
              </a:prstGeom>
              <a:blipFill>
                <a:blip r:embed="rId6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9B62E1-AE59-5DAF-B5DE-E723A9DB3182}"/>
                  </a:ext>
                </a:extLst>
              </p:cNvPr>
              <p:cNvSpPr txBox="1"/>
              <p:nvPr/>
            </p:nvSpPr>
            <p:spPr>
              <a:xfrm>
                <a:off x="7016436" y="4274294"/>
                <a:ext cx="552261" cy="4572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9B62E1-AE59-5DAF-B5DE-E723A9DB3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436" y="4274294"/>
                <a:ext cx="552261" cy="457200"/>
              </a:xfrm>
              <a:prstGeom prst="rect">
                <a:avLst/>
              </a:prstGeom>
              <a:blipFill>
                <a:blip r:embed="rId7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7F98D8-1AFB-BF78-B19A-E1E000ACFF99}"/>
              </a:ext>
            </a:extLst>
          </p:cNvPr>
          <p:cNvCxnSpPr>
            <a:cxnSpLocks/>
          </p:cNvCxnSpPr>
          <p:nvPr/>
        </p:nvCxnSpPr>
        <p:spPr>
          <a:xfrm>
            <a:off x="6536602" y="3892992"/>
            <a:ext cx="0" cy="365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0375AF-EBE0-E640-394D-5B56486E2A99}"/>
              </a:ext>
            </a:extLst>
          </p:cNvPr>
          <p:cNvCxnSpPr>
            <a:cxnSpLocks/>
          </p:cNvCxnSpPr>
          <p:nvPr/>
        </p:nvCxnSpPr>
        <p:spPr>
          <a:xfrm>
            <a:off x="7292567" y="3884122"/>
            <a:ext cx="0" cy="365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08BA2F-1B13-E34A-9928-F060A6E94408}"/>
              </a:ext>
            </a:extLst>
          </p:cNvPr>
          <p:cNvCxnSpPr>
            <a:cxnSpLocks/>
          </p:cNvCxnSpPr>
          <p:nvPr/>
        </p:nvCxnSpPr>
        <p:spPr>
          <a:xfrm>
            <a:off x="6354025" y="3883935"/>
            <a:ext cx="11875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474756-EFC4-5C42-EADA-45AE8F72A33A}"/>
                  </a:ext>
                </a:extLst>
              </p:cNvPr>
              <p:cNvSpPr txBox="1"/>
              <p:nvPr/>
            </p:nvSpPr>
            <p:spPr>
              <a:xfrm>
                <a:off x="2572835" y="4731494"/>
                <a:ext cx="7046329" cy="911019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𝕍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474756-EFC4-5C42-EADA-45AE8F72A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835" y="4731494"/>
                <a:ext cx="7046329" cy="9110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D12AC6C5-A52D-FEBD-AE54-851468864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11/19</a:t>
            </a:r>
          </a:p>
        </p:txBody>
      </p:sp>
    </p:spTree>
    <p:extLst>
      <p:ext uri="{BB962C8B-B14F-4D97-AF65-F5344CB8AC3E}">
        <p14:creationId xmlns:p14="http://schemas.microsoft.com/office/powerpoint/2010/main" val="21542225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0A4140-AA30-7518-FC74-2A39003FECF5}"/>
                  </a:ext>
                </a:extLst>
              </p:cNvPr>
              <p:cNvSpPr txBox="1"/>
              <p:nvPr/>
            </p:nvSpPr>
            <p:spPr>
              <a:xfrm>
                <a:off x="2548759" y="5527038"/>
                <a:ext cx="8334756" cy="11338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0A4140-AA30-7518-FC74-2A39003FE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759" y="5527038"/>
                <a:ext cx="8334756" cy="11338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370466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Modified Saltelli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9CBFCB85-4F9A-A0FB-889E-B01821770F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004877"/>
                <a:ext cx="8474596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Sampling-based estimation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with stochastic solvers 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9CBFCB85-4F9A-A0FB-889E-B01821770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004877"/>
                <a:ext cx="8474596" cy="369332"/>
              </a:xfrm>
              <a:prstGeom prst="rect">
                <a:avLst/>
              </a:prstGeom>
              <a:blipFill>
                <a:blip r:embed="rId3"/>
                <a:stretch>
                  <a:fillRect l="-1794" t="-2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722DF3B8-6C93-ED0C-84E9-44BC588B0F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515957"/>
                <a:ext cx="11352276" cy="68678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, generate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matrix of independent input samples and define matrices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, each containing half of the sample</a:t>
                </a:r>
              </a:p>
            </p:txBody>
          </p:sp>
        </mc:Choice>
        <mc:Fallback xmlns=""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722DF3B8-6C93-ED0C-84E9-44BC588B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515957"/>
                <a:ext cx="11352276" cy="686784"/>
              </a:xfrm>
              <a:prstGeom prst="rect">
                <a:avLst/>
              </a:prstGeom>
              <a:blipFill>
                <a:blip r:embed="rId4"/>
                <a:stretch>
                  <a:fillRect l="-1564" t="-16364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BB889A2C-F6FB-CA16-2E4D-53B688D53A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3470989"/>
                <a:ext cx="11352276" cy="47683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 startAt="2"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inputs, create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using all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except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>
                    <a:solidFill>
                      <a:schemeClr val="bg1">
                        <a:lumMod val="85000"/>
                      </a:schemeClr>
                    </a:solidFill>
                  </a:rPr>
                  <a:t>th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column, which is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BB889A2C-F6FB-CA16-2E4D-53B688D53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3470989"/>
                <a:ext cx="11352276" cy="476831"/>
              </a:xfrm>
              <a:prstGeom prst="rect">
                <a:avLst/>
              </a:prstGeom>
              <a:blipFill>
                <a:blip r:embed="rId5"/>
                <a:stretch>
                  <a:fillRect l="-1453" t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2B7490-BF54-04EE-F000-9111407CC3B7}"/>
                  </a:ext>
                </a:extLst>
              </p:cNvPr>
              <p:cNvSpPr txBox="1"/>
              <p:nvPr/>
            </p:nvSpPr>
            <p:spPr>
              <a:xfrm>
                <a:off x="1371600" y="3898319"/>
                <a:ext cx="8334756" cy="11338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2B7490-BF54-04EE-F000-9111407C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898319"/>
                <a:ext cx="8334756" cy="1133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519696-4578-4716-C913-9AC68D2522C0}"/>
                  </a:ext>
                </a:extLst>
              </p:cNvPr>
              <p:cNvSpPr txBox="1"/>
              <p:nvPr/>
            </p:nvSpPr>
            <p:spPr>
              <a:xfrm>
                <a:off x="1371600" y="2223761"/>
                <a:ext cx="8334756" cy="11338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519696-4578-4716-C913-9AC68D252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223761"/>
                <a:ext cx="8334756" cy="11338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6">
                <a:extLst>
                  <a:ext uri="{FF2B5EF4-FFF2-40B4-BE49-F238E27FC236}">
                    <a16:creationId xmlns:a16="http://schemas.microsoft.com/office/drawing/2014/main" id="{22EA1B2D-606A-B42A-8A7D-E2022A5E8D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5130099"/>
                <a:ext cx="11352276" cy="62237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3"/>
                </a:pPr>
                <a:r>
                  <a:rPr lang="en-US" dirty="0"/>
                  <a:t>Compute model output vector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of dimension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and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chemeClr val="bg1"/>
                    </a:solidFill>
                  </a:rPr>
                  <a:t>and</a:t>
                </a:r>
                <a:r>
                  <a:rPr lang="en-US" dirty="0">
                    <a:solidFill>
                      <a:schemeClr val="bg1"/>
                    </a:solidFill>
                  </a:rPr>
                  <a:t> vector of solver variances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2" name="Content Placeholder 6">
                <a:extLst>
                  <a:ext uri="{FF2B5EF4-FFF2-40B4-BE49-F238E27FC236}">
                    <a16:creationId xmlns:a16="http://schemas.microsoft.com/office/drawing/2014/main" id="{22EA1B2D-606A-B42A-8A7D-E2022A5E8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5130099"/>
                <a:ext cx="11352276" cy="622370"/>
              </a:xfrm>
              <a:prstGeom prst="rect">
                <a:avLst/>
              </a:prstGeom>
              <a:blipFill>
                <a:blip r:embed="rId8"/>
                <a:stretch>
                  <a:fillRect l="-1564" t="-18000" r="-11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94017772-8CD9-E539-69CC-E71E7261D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12/19</a:t>
            </a:r>
          </a:p>
        </p:txBody>
      </p:sp>
    </p:spTree>
    <p:extLst>
      <p:ext uri="{BB962C8B-B14F-4D97-AF65-F5344CB8AC3E}">
        <p14:creationId xmlns:p14="http://schemas.microsoft.com/office/powerpoint/2010/main" val="3595562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0A4140-AA30-7518-FC74-2A39003FECF5}"/>
                  </a:ext>
                </a:extLst>
              </p:cNvPr>
              <p:cNvSpPr txBox="1"/>
              <p:nvPr/>
            </p:nvSpPr>
            <p:spPr>
              <a:xfrm>
                <a:off x="2548759" y="5527038"/>
                <a:ext cx="8334756" cy="11338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…,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0A4140-AA30-7518-FC74-2A39003FE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759" y="5527038"/>
                <a:ext cx="8334756" cy="11338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A33A73E-CABF-4EFF-40DC-59AFF05638D0}"/>
              </a:ext>
            </a:extLst>
          </p:cNvPr>
          <p:cNvSpPr txBox="1"/>
          <p:nvPr/>
        </p:nvSpPr>
        <p:spPr>
          <a:xfrm>
            <a:off x="1014984" y="370466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Modified Saltelli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9CBFCB85-4F9A-A0FB-889E-B01821770F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004877"/>
                <a:ext cx="8474596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Sampling-based estimation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with stochastic solvers 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9CBFCB85-4F9A-A0FB-889E-B01821770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004877"/>
                <a:ext cx="8474596" cy="369332"/>
              </a:xfrm>
              <a:prstGeom prst="rect">
                <a:avLst/>
              </a:prstGeom>
              <a:blipFill>
                <a:blip r:embed="rId3"/>
                <a:stretch>
                  <a:fillRect l="-1794" t="-2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722DF3B8-6C93-ED0C-84E9-44BC588B0F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515957"/>
                <a:ext cx="11352276" cy="68678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, generate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matrix of independent input samples and define matrices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, each containing half of the sample</a:t>
                </a:r>
              </a:p>
            </p:txBody>
          </p:sp>
        </mc:Choice>
        <mc:Fallback xmlns=""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722DF3B8-6C93-ED0C-84E9-44BC588B0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515957"/>
                <a:ext cx="11352276" cy="686784"/>
              </a:xfrm>
              <a:prstGeom prst="rect">
                <a:avLst/>
              </a:prstGeom>
              <a:blipFill>
                <a:blip r:embed="rId4"/>
                <a:stretch>
                  <a:fillRect l="-1564" t="-16364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BB889A2C-F6FB-CA16-2E4D-53B688D53A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3470989"/>
                <a:ext cx="11352276" cy="47683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Clr>
                    <a:schemeClr val="bg1">
                      <a:lumMod val="85000"/>
                    </a:schemeClr>
                  </a:buClr>
                  <a:buFont typeface="+mj-lt"/>
                  <a:buAutoNum type="arabicPeriod" startAt="2"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inputs, create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using all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except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>
                    <a:solidFill>
                      <a:schemeClr val="bg1">
                        <a:lumMod val="85000"/>
                      </a:schemeClr>
                    </a:solidFill>
                  </a:rPr>
                  <a:t>th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column, which is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6">
                <a:extLst>
                  <a:ext uri="{FF2B5EF4-FFF2-40B4-BE49-F238E27FC236}">
                    <a16:creationId xmlns:a16="http://schemas.microsoft.com/office/drawing/2014/main" id="{BB889A2C-F6FB-CA16-2E4D-53B688D53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3470989"/>
                <a:ext cx="11352276" cy="476831"/>
              </a:xfrm>
              <a:prstGeom prst="rect">
                <a:avLst/>
              </a:prstGeom>
              <a:blipFill>
                <a:blip r:embed="rId5"/>
                <a:stretch>
                  <a:fillRect l="-1453" t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2B7490-BF54-04EE-F000-9111407CC3B7}"/>
                  </a:ext>
                </a:extLst>
              </p:cNvPr>
              <p:cNvSpPr txBox="1"/>
              <p:nvPr/>
            </p:nvSpPr>
            <p:spPr>
              <a:xfrm>
                <a:off x="1371600" y="3898319"/>
                <a:ext cx="8334756" cy="11338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2B7490-BF54-04EE-F000-9111407CC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898319"/>
                <a:ext cx="8334756" cy="11338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519696-4578-4716-C913-9AC68D2522C0}"/>
                  </a:ext>
                </a:extLst>
              </p:cNvPr>
              <p:cNvSpPr txBox="1"/>
              <p:nvPr/>
            </p:nvSpPr>
            <p:spPr>
              <a:xfrm>
                <a:off x="1371600" y="2223761"/>
                <a:ext cx="8334756" cy="1133856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519696-4578-4716-C913-9AC68D252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223761"/>
                <a:ext cx="8334756" cy="11338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6">
                <a:extLst>
                  <a:ext uri="{FF2B5EF4-FFF2-40B4-BE49-F238E27FC236}">
                    <a16:creationId xmlns:a16="http://schemas.microsoft.com/office/drawing/2014/main" id="{22EA1B2D-606A-B42A-8A7D-E2022A5E8D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5130099"/>
                <a:ext cx="11352276" cy="62237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3"/>
                </a:pPr>
                <a:r>
                  <a:rPr lang="en-US" dirty="0"/>
                  <a:t>Compute model output vector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of dimension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and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and</a:t>
                </a:r>
                <a:r>
                  <a:rPr lang="en-US" dirty="0"/>
                  <a:t> vector of solver variances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2" name="Content Placeholder 6">
                <a:extLst>
                  <a:ext uri="{FF2B5EF4-FFF2-40B4-BE49-F238E27FC236}">
                    <a16:creationId xmlns:a16="http://schemas.microsoft.com/office/drawing/2014/main" id="{22EA1B2D-606A-B42A-8A7D-E2022A5E8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5130099"/>
                <a:ext cx="11352276" cy="622370"/>
              </a:xfrm>
              <a:prstGeom prst="rect">
                <a:avLst/>
              </a:prstGeom>
              <a:blipFill>
                <a:blip r:embed="rId8"/>
                <a:stretch>
                  <a:fillRect l="-1564" t="-18000" r="-112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6B59472F-EABC-10E0-F489-63F2C3D5B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12/19</a:t>
            </a:r>
          </a:p>
        </p:txBody>
      </p:sp>
    </p:spTree>
    <p:extLst>
      <p:ext uri="{BB962C8B-B14F-4D97-AF65-F5344CB8AC3E}">
        <p14:creationId xmlns:p14="http://schemas.microsoft.com/office/powerpoint/2010/main" val="3222154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1DB63B-92E8-A849-B7E8-50EF738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transport test problem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C540D7-7318-1249-A5B7-876A9648AE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1554480"/>
            <a:ext cx="5143500" cy="11780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1D slab with three material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Neutral particle, steady-state, mono-energetic, attenuation-only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E7D84367-0C77-E3D8-3D33-E70DDCAAA99E}"/>
              </a:ext>
            </a:extLst>
          </p:cNvPr>
          <p:cNvSpPr txBox="1">
            <a:spLocks/>
          </p:cNvSpPr>
          <p:nvPr/>
        </p:nvSpPr>
        <p:spPr>
          <a:xfrm>
            <a:off x="0" y="1188720"/>
            <a:ext cx="6096000" cy="369332"/>
          </a:xfrm>
          <a:prstGeom prst="rect">
            <a:avLst/>
          </a:prstGeom>
        </p:spPr>
        <p:txBody>
          <a:bodyPr vert="horz" lIns="36576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Problem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7FD7AD6-396B-59EE-FC05-C0CDDF26D39B}"/>
                  </a:ext>
                </a:extLst>
              </p:cNvPr>
              <p:cNvSpPr txBox="1"/>
              <p:nvPr/>
            </p:nvSpPr>
            <p:spPr>
              <a:xfrm>
                <a:off x="7751886" y="5715000"/>
                <a:ext cx="272796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7FD7AD6-396B-59EE-FC05-C0CDDF26D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886" y="5715000"/>
                <a:ext cx="272796" cy="274320"/>
              </a:xfrm>
              <a:prstGeom prst="rect">
                <a:avLst/>
              </a:prstGeom>
              <a:blipFill>
                <a:blip r:embed="rId8"/>
                <a:stretch>
                  <a:fillRect l="-4545" r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09F8D-279C-A88A-3E75-ADCE35375BEE}"/>
                  </a:ext>
                </a:extLst>
              </p:cNvPr>
              <p:cNvSpPr txBox="1"/>
              <p:nvPr/>
            </p:nvSpPr>
            <p:spPr>
              <a:xfrm>
                <a:off x="10406636" y="5715000"/>
                <a:ext cx="457200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3.0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09F8D-279C-A88A-3E75-ADCE35375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636" y="5715000"/>
                <a:ext cx="457200" cy="27432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7972C66-23ED-FCAA-B0EB-20629815A429}"/>
              </a:ext>
            </a:extLst>
          </p:cNvPr>
          <p:cNvCxnSpPr>
            <a:cxnSpLocks/>
          </p:cNvCxnSpPr>
          <p:nvPr/>
        </p:nvCxnSpPr>
        <p:spPr>
          <a:xfrm flipV="1">
            <a:off x="7883651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07FDD4-E19E-5047-ECD5-293B9379D9B3}"/>
              </a:ext>
            </a:extLst>
          </p:cNvPr>
          <p:cNvCxnSpPr>
            <a:cxnSpLocks/>
          </p:cNvCxnSpPr>
          <p:nvPr/>
        </p:nvCxnSpPr>
        <p:spPr>
          <a:xfrm flipV="1">
            <a:off x="10628374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9A87247-8166-1B80-8B23-BAF9375BBC2E}"/>
              </a:ext>
            </a:extLst>
          </p:cNvPr>
          <p:cNvSpPr/>
          <p:nvPr/>
        </p:nvSpPr>
        <p:spPr>
          <a:xfrm>
            <a:off x="7883652" y="4376103"/>
            <a:ext cx="1548384" cy="12979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2B882D-EDA6-1626-C65E-4CEAD69EED33}"/>
              </a:ext>
            </a:extLst>
          </p:cNvPr>
          <p:cNvSpPr/>
          <p:nvPr/>
        </p:nvSpPr>
        <p:spPr>
          <a:xfrm>
            <a:off x="9441179" y="4376103"/>
            <a:ext cx="1188721" cy="12979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00E6AA6-79B1-2AEA-57AD-2C3F774371D7}"/>
              </a:ext>
            </a:extLst>
          </p:cNvPr>
          <p:cNvSpPr/>
          <p:nvPr/>
        </p:nvSpPr>
        <p:spPr>
          <a:xfrm>
            <a:off x="8481824" y="4376103"/>
            <a:ext cx="1507996" cy="1297987"/>
          </a:xfrm>
          <a:prstGeom prst="rect">
            <a:avLst/>
          </a:prstGeom>
          <a:solidFill>
            <a:schemeClr val="tx2">
              <a:lumMod val="5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BF3C4E2-A746-4AC5-D7A4-CBDA72D3D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13/19</a:t>
            </a:r>
          </a:p>
        </p:txBody>
      </p:sp>
    </p:spTree>
    <p:extLst>
      <p:ext uri="{BB962C8B-B14F-4D97-AF65-F5344CB8AC3E}">
        <p14:creationId xmlns:p14="http://schemas.microsoft.com/office/powerpoint/2010/main" val="3409410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Background – global sensitivity analysis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840AAE17-468A-68E7-B3B1-518C60EA1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3/19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68894108-0249-24AE-089C-5553175A41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280160"/>
                <a:ext cx="11049000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uncertainty sources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68894108-0249-24AE-089C-5553175A4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280160"/>
                <a:ext cx="11049000" cy="369332"/>
              </a:xfrm>
              <a:prstGeom prst="rect">
                <a:avLst/>
              </a:prstGeom>
              <a:blipFill>
                <a:blip r:embed="rId3"/>
                <a:stretch>
                  <a:fillRect l="-1263" t="-16129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2">
                <a:extLst>
                  <a:ext uri="{FF2B5EF4-FFF2-40B4-BE49-F238E27FC236}">
                    <a16:creationId xmlns:a16="http://schemas.microsoft.com/office/drawing/2014/main" id="{F3F0EFFA-03F8-AB1B-92E3-32AA2AAF49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6652" y="3566160"/>
                <a:ext cx="9601200" cy="548640"/>
              </a:xfrm>
              <a:prstGeom prst="rect">
                <a:avLst/>
              </a:prstGeom>
              <a:noFill/>
            </p:spPr>
            <p:txBody>
              <a:bodyPr lIns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FFFFFF">
                        <a:lumMod val="25000"/>
                      </a:srgbClr>
                    </a:solidFill>
                    <a:ea typeface="Cambria Math" panose="02040503050406030204" pitchFamily="18" charset="0"/>
                  </a:rPr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FF">
                            <a:lumMod val="2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conditional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𝑐𝑜𝑛𝑠𝑡𝑎𝑛𝑡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 Placeholder 22">
                <a:extLst>
                  <a:ext uri="{FF2B5EF4-FFF2-40B4-BE49-F238E27FC236}">
                    <a16:creationId xmlns:a16="http://schemas.microsoft.com/office/drawing/2014/main" id="{F3F0EFFA-03F8-AB1B-92E3-32AA2AAF4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52" y="3566160"/>
                <a:ext cx="9601200" cy="548640"/>
              </a:xfrm>
              <a:prstGeom prst="rect">
                <a:avLst/>
              </a:prstGeom>
              <a:blipFill>
                <a:blip r:embed="rId4"/>
                <a:stretch>
                  <a:fillRect l="-145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22">
                <a:extLst>
                  <a:ext uri="{FF2B5EF4-FFF2-40B4-BE49-F238E27FC236}">
                    <a16:creationId xmlns:a16="http://schemas.microsoft.com/office/drawing/2014/main" id="{F5D1CD89-F5B1-5BA7-697F-31216DA8F5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6652" y="4297680"/>
                <a:ext cx="9601200" cy="548640"/>
              </a:xfrm>
              <a:prstGeom prst="rect">
                <a:avLst/>
              </a:prstGeom>
              <a:noFill/>
            </p:spPr>
            <p:txBody>
              <a:bodyPr lIns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FFFFFF">
                        <a:lumMod val="25000"/>
                      </a:srgbClr>
                    </a:solidFill>
                    <a:ea typeface="Cambria Math" panose="02040503050406030204" pitchFamily="18" charset="0"/>
                  </a:rPr>
                  <a:t>Variance over all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>
                            <a:lumMod val="2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conditional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  <m:r>
                          <a:rPr lang="en-US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solidFill>
                          <a:srgbClr val="FFFFFF">
                            <a:lumMod val="2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≝</m:t>
                    </m:r>
                    <m:sSub>
                      <m:sSubPr>
                        <m:ctrlPr>
                          <a:rPr lang="en-US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</m:e>
                      <m:sub>
                        <m:r>
                          <a:rPr lang="en-US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 Placeholder 22">
                <a:extLst>
                  <a:ext uri="{FF2B5EF4-FFF2-40B4-BE49-F238E27FC236}">
                    <a16:creationId xmlns:a16="http://schemas.microsoft.com/office/drawing/2014/main" id="{F5D1CD89-F5B1-5BA7-697F-31216DA8F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52" y="4297680"/>
                <a:ext cx="9601200" cy="548640"/>
              </a:xfrm>
              <a:prstGeom prst="rect">
                <a:avLst/>
              </a:prstGeom>
              <a:blipFill>
                <a:blip r:embed="rId5"/>
                <a:stretch>
                  <a:fillRect l="-145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6">
                <a:extLst>
                  <a:ext uri="{FF2B5EF4-FFF2-40B4-BE49-F238E27FC236}">
                    <a16:creationId xmlns:a16="http://schemas.microsoft.com/office/drawing/2014/main" id="{4DFE6D64-3169-F382-248F-8FF2399C3E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751771"/>
                <a:ext cx="5470092" cy="1213339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Statistics with respect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en-US" dirty="0"/>
              </a:p>
              <a:p>
                <a:pPr marL="726948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000" dirty="0"/>
                  <a:t>, mean</a:t>
                </a:r>
              </a:p>
              <a:p>
                <a:pPr marL="726948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000" dirty="0"/>
                  <a:t>, variance</a:t>
                </a:r>
              </a:p>
            </p:txBody>
          </p:sp>
        </mc:Choice>
        <mc:Fallback xmlns="">
          <p:sp>
            <p:nvSpPr>
              <p:cNvPr id="35" name="Content Placeholder 6">
                <a:extLst>
                  <a:ext uri="{FF2B5EF4-FFF2-40B4-BE49-F238E27FC236}">
                    <a16:creationId xmlns:a16="http://schemas.microsoft.com/office/drawing/2014/main" id="{4DFE6D64-3169-F382-248F-8FF2399C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751771"/>
                <a:ext cx="5470092" cy="1213339"/>
              </a:xfrm>
              <a:prstGeom prst="rect">
                <a:avLst/>
              </a:prstGeom>
              <a:blipFill>
                <a:blip r:embed="rId6"/>
                <a:stretch>
                  <a:fillRect l="-2546" t="-5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6">
                <a:extLst>
                  <a:ext uri="{FF2B5EF4-FFF2-40B4-BE49-F238E27FC236}">
                    <a16:creationId xmlns:a16="http://schemas.microsoft.com/office/drawing/2014/main" id="{13A207A1-BAC6-4B8B-0C27-8264564C1F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6320" y="3218460"/>
                <a:ext cx="11049000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Conditional statistics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Content Placeholder 6">
                <a:extLst>
                  <a:ext uri="{FF2B5EF4-FFF2-40B4-BE49-F238E27FC236}">
                    <a16:creationId xmlns:a16="http://schemas.microsoft.com/office/drawing/2014/main" id="{13A207A1-BAC6-4B8B-0C27-8264564C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20" y="3218460"/>
                <a:ext cx="11049000" cy="369332"/>
              </a:xfrm>
              <a:prstGeom prst="rect">
                <a:avLst/>
              </a:prstGeom>
              <a:blipFill>
                <a:blip r:embed="rId7"/>
                <a:stretch>
                  <a:fillRect l="-1378" t="-2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143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1DB63B-92E8-A849-B7E8-50EF738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transport test problem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C540D7-7318-1249-A5B7-876A9648AE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1554480"/>
            <a:ext cx="5143500" cy="11780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1D slab with three material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Neutral particle, steady-state, mono-energetic, attenuation-only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Placeholder 7">
                <a:extLst>
                  <a:ext uri="{FF2B5EF4-FFF2-40B4-BE49-F238E27FC236}">
                    <a16:creationId xmlns:a16="http://schemas.microsoft.com/office/drawing/2014/main" id="{BF41C25C-6D86-0043-12B9-92C7B0528C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080" y="3497572"/>
                <a:ext cx="5143500" cy="747521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Cosine of beam-source incidence angle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0.6,1.0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 Placeholder 7">
                <a:extLst>
                  <a:ext uri="{FF2B5EF4-FFF2-40B4-BE49-F238E27FC236}">
                    <a16:creationId xmlns:a16="http://schemas.microsoft.com/office/drawing/2014/main" id="{BF41C25C-6D86-0043-12B9-92C7B0528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3497572"/>
                <a:ext cx="5143500" cy="747521"/>
              </a:xfrm>
              <a:prstGeom prst="rect">
                <a:avLst/>
              </a:prstGeom>
              <a:blipFill>
                <a:blip r:embed="rId3"/>
                <a:stretch>
                  <a:fillRect l="-3448" t="-8333" r="-1724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D6FA4233-CC92-6E7D-0AA4-C3B96E11F0DE}"/>
              </a:ext>
            </a:extLst>
          </p:cNvPr>
          <p:cNvSpPr txBox="1">
            <a:spLocks/>
          </p:cNvSpPr>
          <p:nvPr/>
        </p:nvSpPr>
        <p:spPr>
          <a:xfrm>
            <a:off x="-1" y="3121003"/>
            <a:ext cx="6095999" cy="369332"/>
          </a:xfrm>
          <a:prstGeom prst="rect">
            <a:avLst/>
          </a:prstGeom>
        </p:spPr>
        <p:txBody>
          <a:bodyPr vert="horz" lIns="36576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Uncertainty groups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E7D84367-0C77-E3D8-3D33-E70DDCAAA99E}"/>
              </a:ext>
            </a:extLst>
          </p:cNvPr>
          <p:cNvSpPr txBox="1">
            <a:spLocks/>
          </p:cNvSpPr>
          <p:nvPr/>
        </p:nvSpPr>
        <p:spPr>
          <a:xfrm>
            <a:off x="0" y="1188720"/>
            <a:ext cx="6096000" cy="369332"/>
          </a:xfrm>
          <a:prstGeom prst="rect">
            <a:avLst/>
          </a:prstGeom>
        </p:spPr>
        <p:txBody>
          <a:bodyPr vert="horz" lIns="36576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Problem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7FD7AD6-396B-59EE-FC05-C0CDDF26D39B}"/>
                  </a:ext>
                </a:extLst>
              </p:cNvPr>
              <p:cNvSpPr txBox="1"/>
              <p:nvPr/>
            </p:nvSpPr>
            <p:spPr>
              <a:xfrm>
                <a:off x="7751886" y="5715000"/>
                <a:ext cx="272796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7FD7AD6-396B-59EE-FC05-C0CDDF26D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886" y="5715000"/>
                <a:ext cx="272796" cy="274320"/>
              </a:xfrm>
              <a:prstGeom prst="rect">
                <a:avLst/>
              </a:prstGeom>
              <a:blipFill>
                <a:blip r:embed="rId4"/>
                <a:stretch>
                  <a:fillRect l="-4545" r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09F8D-279C-A88A-3E75-ADCE35375BEE}"/>
                  </a:ext>
                </a:extLst>
              </p:cNvPr>
              <p:cNvSpPr txBox="1"/>
              <p:nvPr/>
            </p:nvSpPr>
            <p:spPr>
              <a:xfrm>
                <a:off x="10406636" y="5715000"/>
                <a:ext cx="457200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3.0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09F8D-279C-A88A-3E75-ADCE35375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636" y="5715000"/>
                <a:ext cx="457200" cy="27432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7972C66-23ED-FCAA-B0EB-20629815A429}"/>
              </a:ext>
            </a:extLst>
          </p:cNvPr>
          <p:cNvCxnSpPr>
            <a:cxnSpLocks/>
          </p:cNvCxnSpPr>
          <p:nvPr/>
        </p:nvCxnSpPr>
        <p:spPr>
          <a:xfrm flipV="1">
            <a:off x="7883651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07FDD4-E19E-5047-ECD5-293B9379D9B3}"/>
              </a:ext>
            </a:extLst>
          </p:cNvPr>
          <p:cNvCxnSpPr>
            <a:cxnSpLocks/>
          </p:cNvCxnSpPr>
          <p:nvPr/>
        </p:nvCxnSpPr>
        <p:spPr>
          <a:xfrm flipV="1">
            <a:off x="10628374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9A87247-8166-1B80-8B23-BAF9375BBC2E}"/>
              </a:ext>
            </a:extLst>
          </p:cNvPr>
          <p:cNvSpPr/>
          <p:nvPr/>
        </p:nvSpPr>
        <p:spPr>
          <a:xfrm>
            <a:off x="7883652" y="4376103"/>
            <a:ext cx="1548384" cy="12979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2B882D-EDA6-1626-C65E-4CEAD69EED33}"/>
              </a:ext>
            </a:extLst>
          </p:cNvPr>
          <p:cNvSpPr/>
          <p:nvPr/>
        </p:nvSpPr>
        <p:spPr>
          <a:xfrm>
            <a:off x="9441179" y="4376103"/>
            <a:ext cx="1188721" cy="12979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00E6AA6-79B1-2AEA-57AD-2C3F774371D7}"/>
              </a:ext>
            </a:extLst>
          </p:cNvPr>
          <p:cNvSpPr/>
          <p:nvPr/>
        </p:nvSpPr>
        <p:spPr>
          <a:xfrm>
            <a:off x="8481824" y="4376103"/>
            <a:ext cx="1507996" cy="1297987"/>
          </a:xfrm>
          <a:prstGeom prst="rect">
            <a:avLst/>
          </a:prstGeom>
          <a:solidFill>
            <a:schemeClr val="tx2">
              <a:lumMod val="5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e 69">
            <a:extLst>
              <a:ext uri="{FF2B5EF4-FFF2-40B4-BE49-F238E27FC236}">
                <a16:creationId xmlns:a16="http://schemas.microsoft.com/office/drawing/2014/main" id="{2C1495E5-677D-AEEF-5430-2DA46A6E74BE}"/>
              </a:ext>
            </a:extLst>
          </p:cNvPr>
          <p:cNvSpPr>
            <a:spLocks noChangeAspect="1"/>
          </p:cNvSpPr>
          <p:nvPr/>
        </p:nvSpPr>
        <p:spPr>
          <a:xfrm>
            <a:off x="6350891" y="4834824"/>
            <a:ext cx="1280160" cy="1280160"/>
          </a:xfrm>
          <a:prstGeom prst="pie">
            <a:avLst>
              <a:gd name="adj1" fmla="val 18668238"/>
              <a:gd name="adj2" fmla="val 34660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0ADE57F-7B36-031A-A0DB-FB23AB1BF311}"/>
              </a:ext>
            </a:extLst>
          </p:cNvPr>
          <p:cNvCxnSpPr/>
          <p:nvPr/>
        </p:nvCxnSpPr>
        <p:spPr>
          <a:xfrm flipV="1">
            <a:off x="6990971" y="4772639"/>
            <a:ext cx="640080" cy="71046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636FF3-59C2-25CD-1421-4C5C8468B8BF}"/>
              </a:ext>
            </a:extLst>
          </p:cNvPr>
          <p:cNvCxnSpPr>
            <a:cxnSpLocks/>
          </p:cNvCxnSpPr>
          <p:nvPr/>
        </p:nvCxnSpPr>
        <p:spPr>
          <a:xfrm>
            <a:off x="6988875" y="5483485"/>
            <a:ext cx="835345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10F044-4B07-EDA5-5116-7ED731630964}"/>
                  </a:ext>
                </a:extLst>
              </p:cNvPr>
              <p:cNvSpPr txBox="1"/>
              <p:nvPr/>
            </p:nvSpPr>
            <p:spPr>
              <a:xfrm>
                <a:off x="7247382" y="5150482"/>
                <a:ext cx="288036" cy="2773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10F044-4B07-EDA5-5116-7ED731630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382" y="5150482"/>
                <a:ext cx="288036" cy="277300"/>
              </a:xfrm>
              <a:prstGeom prst="rect">
                <a:avLst/>
              </a:prstGeom>
              <a:blipFill>
                <a:blip r:embed="rId6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BF3C4E2-A746-4AC5-D7A4-CBDA72D3D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13/19</a:t>
            </a:r>
          </a:p>
        </p:txBody>
      </p:sp>
    </p:spTree>
    <p:extLst>
      <p:ext uri="{BB962C8B-B14F-4D97-AF65-F5344CB8AC3E}">
        <p14:creationId xmlns:p14="http://schemas.microsoft.com/office/powerpoint/2010/main" val="1824959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1DB63B-92E8-A849-B7E8-50EF738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transport test problem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C540D7-7318-1249-A5B7-876A9648AE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1554480"/>
            <a:ext cx="5143500" cy="11780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1D slab with three material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Neutral particle, steady-state, mono-energetic, attenuation-only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Placeholder 7">
                <a:extLst>
                  <a:ext uri="{FF2B5EF4-FFF2-40B4-BE49-F238E27FC236}">
                    <a16:creationId xmlns:a16="http://schemas.microsoft.com/office/drawing/2014/main" id="{BF41C25C-6D86-0043-12B9-92C7B0528C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080" y="3497572"/>
                <a:ext cx="5143500" cy="747521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Cosine of beam-source incidence angle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0.6,1.0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 Placeholder 7">
                <a:extLst>
                  <a:ext uri="{FF2B5EF4-FFF2-40B4-BE49-F238E27FC236}">
                    <a16:creationId xmlns:a16="http://schemas.microsoft.com/office/drawing/2014/main" id="{BF41C25C-6D86-0043-12B9-92C7B0528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3497572"/>
                <a:ext cx="5143500" cy="747521"/>
              </a:xfrm>
              <a:prstGeom prst="rect">
                <a:avLst/>
              </a:prstGeom>
              <a:blipFill>
                <a:blip r:embed="rId3"/>
                <a:stretch>
                  <a:fillRect l="-3448" t="-8333" r="-1724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D6FA4233-CC92-6E7D-0AA4-C3B96E11F0DE}"/>
              </a:ext>
            </a:extLst>
          </p:cNvPr>
          <p:cNvSpPr txBox="1">
            <a:spLocks/>
          </p:cNvSpPr>
          <p:nvPr/>
        </p:nvSpPr>
        <p:spPr>
          <a:xfrm>
            <a:off x="-1" y="3121003"/>
            <a:ext cx="6095999" cy="369332"/>
          </a:xfrm>
          <a:prstGeom prst="rect">
            <a:avLst/>
          </a:prstGeom>
        </p:spPr>
        <p:txBody>
          <a:bodyPr vert="horz" lIns="36576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Uncertainty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Placeholder 7">
                <a:extLst>
                  <a:ext uri="{FF2B5EF4-FFF2-40B4-BE49-F238E27FC236}">
                    <a16:creationId xmlns:a16="http://schemas.microsoft.com/office/drawing/2014/main" id="{7FB0E4CF-C013-F2FD-06AA-E4AB441ABE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080" y="4168831"/>
                <a:ext cx="5143500" cy="842610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2"/>
                </a:pPr>
                <a:r>
                  <a:rPr lang="en-US" dirty="0"/>
                  <a:t>Material region boundary locations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1.7, 2.3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 Placeholder 7">
                <a:extLst>
                  <a:ext uri="{FF2B5EF4-FFF2-40B4-BE49-F238E27FC236}">
                    <a16:creationId xmlns:a16="http://schemas.microsoft.com/office/drawing/2014/main" id="{7FB0E4CF-C013-F2FD-06AA-E4AB441A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4168831"/>
                <a:ext cx="5143500" cy="842610"/>
              </a:xfrm>
              <a:prstGeom prst="rect">
                <a:avLst/>
              </a:prstGeom>
              <a:blipFill>
                <a:blip r:embed="rId4"/>
                <a:stretch>
                  <a:fillRect l="-3448" t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E7D84367-0C77-E3D8-3D33-E70DDCAAA99E}"/>
              </a:ext>
            </a:extLst>
          </p:cNvPr>
          <p:cNvSpPr txBox="1">
            <a:spLocks/>
          </p:cNvSpPr>
          <p:nvPr/>
        </p:nvSpPr>
        <p:spPr>
          <a:xfrm>
            <a:off x="0" y="1188720"/>
            <a:ext cx="6096000" cy="369332"/>
          </a:xfrm>
          <a:prstGeom prst="rect">
            <a:avLst/>
          </a:prstGeom>
        </p:spPr>
        <p:txBody>
          <a:bodyPr vert="horz" lIns="36576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Problem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7FD7AD6-396B-59EE-FC05-C0CDDF26D39B}"/>
                  </a:ext>
                </a:extLst>
              </p:cNvPr>
              <p:cNvSpPr txBox="1"/>
              <p:nvPr/>
            </p:nvSpPr>
            <p:spPr>
              <a:xfrm>
                <a:off x="7751886" y="5715000"/>
                <a:ext cx="272796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7FD7AD6-396B-59EE-FC05-C0CDDF26D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886" y="5715000"/>
                <a:ext cx="272796" cy="274320"/>
              </a:xfrm>
              <a:prstGeom prst="rect">
                <a:avLst/>
              </a:prstGeom>
              <a:blipFill>
                <a:blip r:embed="rId5"/>
                <a:stretch>
                  <a:fillRect l="-4545" r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EA81C74-97BF-D3FA-33B3-CE59DE4454ED}"/>
                  </a:ext>
                </a:extLst>
              </p:cNvPr>
              <p:cNvSpPr txBox="1"/>
              <p:nvPr/>
            </p:nvSpPr>
            <p:spPr>
              <a:xfrm>
                <a:off x="7952809" y="5715000"/>
                <a:ext cx="457200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EA81C74-97BF-D3FA-33B3-CE59DE445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809" y="5715000"/>
                <a:ext cx="457200" cy="274320"/>
              </a:xfrm>
              <a:prstGeom prst="rect">
                <a:avLst/>
              </a:prstGeom>
              <a:blipFill>
                <a:blip r:embed="rId6"/>
                <a:stretch>
                  <a:fillRect l="-270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E073CD-03A3-E84B-AE7A-72CB33AE24C9}"/>
                  </a:ext>
                </a:extLst>
              </p:cNvPr>
              <p:cNvSpPr txBox="1"/>
              <p:nvPr/>
            </p:nvSpPr>
            <p:spPr>
              <a:xfrm>
                <a:off x="9205502" y="5715000"/>
                <a:ext cx="457200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1.7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E073CD-03A3-E84B-AE7A-72CB33AE2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502" y="5715000"/>
                <a:ext cx="457200" cy="274320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09F8D-279C-A88A-3E75-ADCE35375BEE}"/>
                  </a:ext>
                </a:extLst>
              </p:cNvPr>
              <p:cNvSpPr txBox="1"/>
              <p:nvPr/>
            </p:nvSpPr>
            <p:spPr>
              <a:xfrm>
                <a:off x="10406636" y="5715000"/>
                <a:ext cx="457200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3.0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09F8D-279C-A88A-3E75-ADCE35375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636" y="5715000"/>
                <a:ext cx="457200" cy="27432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5C59722-120C-F235-C471-D43AA8E7D2C7}"/>
                  </a:ext>
                </a:extLst>
              </p:cNvPr>
              <p:cNvSpPr txBox="1"/>
              <p:nvPr/>
            </p:nvSpPr>
            <p:spPr>
              <a:xfrm>
                <a:off x="9787130" y="5715000"/>
                <a:ext cx="457200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2.3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5C59722-120C-F235-C471-D43AA8E7D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130" y="5715000"/>
                <a:ext cx="457200" cy="27432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eft-Right Arrow 56">
            <a:extLst>
              <a:ext uri="{FF2B5EF4-FFF2-40B4-BE49-F238E27FC236}">
                <a16:creationId xmlns:a16="http://schemas.microsoft.com/office/drawing/2014/main" id="{5813CC32-3D47-628A-025C-832CE9A3ADB9}"/>
              </a:ext>
            </a:extLst>
          </p:cNvPr>
          <p:cNvSpPr/>
          <p:nvPr/>
        </p:nvSpPr>
        <p:spPr>
          <a:xfrm>
            <a:off x="8175498" y="5950886"/>
            <a:ext cx="1265681" cy="26022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46446E-7D91-F346-E546-E654EFDDD9AF}"/>
                  </a:ext>
                </a:extLst>
              </p:cNvPr>
              <p:cNvSpPr txBox="1"/>
              <p:nvPr/>
            </p:nvSpPr>
            <p:spPr>
              <a:xfrm>
                <a:off x="8351138" y="6206332"/>
                <a:ext cx="914400" cy="380239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range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46446E-7D91-F346-E546-E654EFDDD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138" y="6206332"/>
                <a:ext cx="914400" cy="380239"/>
              </a:xfrm>
              <a:prstGeom prst="rect">
                <a:avLst/>
              </a:prstGeom>
              <a:blipFill>
                <a:blip r:embed="rId10"/>
                <a:stretch>
                  <a:fillRect l="-2740" t="-19355" r="-12329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-Right Arrow 58">
            <a:extLst>
              <a:ext uri="{FF2B5EF4-FFF2-40B4-BE49-F238E27FC236}">
                <a16:creationId xmlns:a16="http://schemas.microsoft.com/office/drawing/2014/main" id="{6E794256-0396-5EE2-78D0-EE396F0364C1}"/>
              </a:ext>
            </a:extLst>
          </p:cNvPr>
          <p:cNvSpPr/>
          <p:nvPr/>
        </p:nvSpPr>
        <p:spPr>
          <a:xfrm>
            <a:off x="9459125" y="5949361"/>
            <a:ext cx="527647" cy="26022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51E415-5E05-F76A-5F5A-4F1AF922E2A9}"/>
                  </a:ext>
                </a:extLst>
              </p:cNvPr>
              <p:cNvSpPr txBox="1"/>
              <p:nvPr/>
            </p:nvSpPr>
            <p:spPr>
              <a:xfrm>
                <a:off x="9616819" y="6206332"/>
                <a:ext cx="914400" cy="380239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range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51E415-5E05-F76A-5F5A-4F1AF922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819" y="6206332"/>
                <a:ext cx="914400" cy="380239"/>
              </a:xfrm>
              <a:prstGeom prst="rect">
                <a:avLst/>
              </a:prstGeom>
              <a:blipFill>
                <a:blip r:embed="rId11"/>
                <a:stretch>
                  <a:fillRect l="-2740" t="-19355" r="-12329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7972C66-23ED-FCAA-B0EB-20629815A429}"/>
              </a:ext>
            </a:extLst>
          </p:cNvPr>
          <p:cNvCxnSpPr>
            <a:cxnSpLocks/>
          </p:cNvCxnSpPr>
          <p:nvPr/>
        </p:nvCxnSpPr>
        <p:spPr>
          <a:xfrm flipV="1">
            <a:off x="7883651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B977D2A-52CD-F06D-EFF7-598ED8BCF55A}"/>
              </a:ext>
            </a:extLst>
          </p:cNvPr>
          <p:cNvCxnSpPr>
            <a:cxnSpLocks/>
          </p:cNvCxnSpPr>
          <p:nvPr/>
        </p:nvCxnSpPr>
        <p:spPr>
          <a:xfrm flipV="1">
            <a:off x="8175498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810EC50-A386-EDC8-5C68-A2982DDBB1D4}"/>
              </a:ext>
            </a:extLst>
          </p:cNvPr>
          <p:cNvCxnSpPr>
            <a:cxnSpLocks/>
          </p:cNvCxnSpPr>
          <p:nvPr/>
        </p:nvCxnSpPr>
        <p:spPr>
          <a:xfrm flipV="1">
            <a:off x="9427463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EEACB19-EFC6-1314-BFD5-2B62012DD9F7}"/>
              </a:ext>
            </a:extLst>
          </p:cNvPr>
          <p:cNvCxnSpPr>
            <a:cxnSpLocks/>
          </p:cNvCxnSpPr>
          <p:nvPr/>
        </p:nvCxnSpPr>
        <p:spPr>
          <a:xfrm flipV="1">
            <a:off x="10005060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07FDD4-E19E-5047-ECD5-293B9379D9B3}"/>
              </a:ext>
            </a:extLst>
          </p:cNvPr>
          <p:cNvCxnSpPr>
            <a:cxnSpLocks/>
          </p:cNvCxnSpPr>
          <p:nvPr/>
        </p:nvCxnSpPr>
        <p:spPr>
          <a:xfrm flipV="1">
            <a:off x="10628374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9A87247-8166-1B80-8B23-BAF9375BBC2E}"/>
              </a:ext>
            </a:extLst>
          </p:cNvPr>
          <p:cNvSpPr/>
          <p:nvPr/>
        </p:nvSpPr>
        <p:spPr>
          <a:xfrm>
            <a:off x="7883652" y="4376103"/>
            <a:ext cx="1548384" cy="12979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2B882D-EDA6-1626-C65E-4CEAD69EED33}"/>
              </a:ext>
            </a:extLst>
          </p:cNvPr>
          <p:cNvSpPr/>
          <p:nvPr/>
        </p:nvSpPr>
        <p:spPr>
          <a:xfrm>
            <a:off x="9441179" y="4376103"/>
            <a:ext cx="1188721" cy="12979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00E6AA6-79B1-2AEA-57AD-2C3F774371D7}"/>
              </a:ext>
            </a:extLst>
          </p:cNvPr>
          <p:cNvSpPr/>
          <p:nvPr/>
        </p:nvSpPr>
        <p:spPr>
          <a:xfrm>
            <a:off x="8481824" y="4376103"/>
            <a:ext cx="1507996" cy="1297987"/>
          </a:xfrm>
          <a:prstGeom prst="rect">
            <a:avLst/>
          </a:prstGeom>
          <a:solidFill>
            <a:schemeClr val="tx2">
              <a:lumMod val="5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e 69">
            <a:extLst>
              <a:ext uri="{FF2B5EF4-FFF2-40B4-BE49-F238E27FC236}">
                <a16:creationId xmlns:a16="http://schemas.microsoft.com/office/drawing/2014/main" id="{2C1495E5-677D-AEEF-5430-2DA46A6E74BE}"/>
              </a:ext>
            </a:extLst>
          </p:cNvPr>
          <p:cNvSpPr>
            <a:spLocks noChangeAspect="1"/>
          </p:cNvSpPr>
          <p:nvPr/>
        </p:nvSpPr>
        <p:spPr>
          <a:xfrm>
            <a:off x="6350891" y="4834824"/>
            <a:ext cx="1280160" cy="1280160"/>
          </a:xfrm>
          <a:prstGeom prst="pie">
            <a:avLst>
              <a:gd name="adj1" fmla="val 18668238"/>
              <a:gd name="adj2" fmla="val 34660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0ADE57F-7B36-031A-A0DB-FB23AB1BF311}"/>
              </a:ext>
            </a:extLst>
          </p:cNvPr>
          <p:cNvCxnSpPr/>
          <p:nvPr/>
        </p:nvCxnSpPr>
        <p:spPr>
          <a:xfrm flipV="1">
            <a:off x="6990971" y="4772639"/>
            <a:ext cx="640080" cy="71046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636FF3-59C2-25CD-1421-4C5C8468B8BF}"/>
              </a:ext>
            </a:extLst>
          </p:cNvPr>
          <p:cNvCxnSpPr>
            <a:cxnSpLocks/>
          </p:cNvCxnSpPr>
          <p:nvPr/>
        </p:nvCxnSpPr>
        <p:spPr>
          <a:xfrm>
            <a:off x="6988875" y="5483485"/>
            <a:ext cx="835345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10F044-4B07-EDA5-5116-7ED731630964}"/>
                  </a:ext>
                </a:extLst>
              </p:cNvPr>
              <p:cNvSpPr txBox="1"/>
              <p:nvPr/>
            </p:nvSpPr>
            <p:spPr>
              <a:xfrm>
                <a:off x="7247382" y="5150482"/>
                <a:ext cx="288036" cy="2773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10F044-4B07-EDA5-5116-7ED731630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382" y="5150482"/>
                <a:ext cx="288036" cy="277300"/>
              </a:xfrm>
              <a:prstGeom prst="rect">
                <a:avLst/>
              </a:prstGeom>
              <a:blipFill>
                <a:blip r:embed="rId1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BF3C4E2-A746-4AC5-D7A4-CBDA72D3D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13/19</a:t>
            </a:r>
          </a:p>
        </p:txBody>
      </p:sp>
    </p:spTree>
    <p:extLst>
      <p:ext uri="{BB962C8B-B14F-4D97-AF65-F5344CB8AC3E}">
        <p14:creationId xmlns:p14="http://schemas.microsoft.com/office/powerpoint/2010/main" val="866494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1DB63B-92E8-A849-B7E8-50EF738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transport test problem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C540D7-7318-1249-A5B7-876A9648AE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1554480"/>
            <a:ext cx="5143500" cy="11780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1D slab with three material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Neutral particle, steady-state, mono-energetic, attenuation-only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Placeholder 7">
                <a:extLst>
                  <a:ext uri="{FF2B5EF4-FFF2-40B4-BE49-F238E27FC236}">
                    <a16:creationId xmlns:a16="http://schemas.microsoft.com/office/drawing/2014/main" id="{BF41C25C-6D86-0043-12B9-92C7B0528C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080" y="3497572"/>
                <a:ext cx="5143500" cy="747521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Cosine of beam-source incidence angle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0.6,1.0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 Placeholder 7">
                <a:extLst>
                  <a:ext uri="{FF2B5EF4-FFF2-40B4-BE49-F238E27FC236}">
                    <a16:creationId xmlns:a16="http://schemas.microsoft.com/office/drawing/2014/main" id="{BF41C25C-6D86-0043-12B9-92C7B0528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3497572"/>
                <a:ext cx="5143500" cy="747521"/>
              </a:xfrm>
              <a:prstGeom prst="rect">
                <a:avLst/>
              </a:prstGeom>
              <a:blipFill>
                <a:blip r:embed="rId3"/>
                <a:stretch>
                  <a:fillRect l="-3448" t="-8333" r="-1724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D6FA4233-CC92-6E7D-0AA4-C3B96E11F0DE}"/>
              </a:ext>
            </a:extLst>
          </p:cNvPr>
          <p:cNvSpPr txBox="1">
            <a:spLocks/>
          </p:cNvSpPr>
          <p:nvPr/>
        </p:nvSpPr>
        <p:spPr>
          <a:xfrm>
            <a:off x="-1" y="3121003"/>
            <a:ext cx="6095999" cy="369332"/>
          </a:xfrm>
          <a:prstGeom prst="rect">
            <a:avLst/>
          </a:prstGeom>
        </p:spPr>
        <p:txBody>
          <a:bodyPr vert="horz" lIns="36576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Uncertainty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Placeholder 7">
                <a:extLst>
                  <a:ext uri="{FF2B5EF4-FFF2-40B4-BE49-F238E27FC236}">
                    <a16:creationId xmlns:a16="http://schemas.microsoft.com/office/drawing/2014/main" id="{7FB0E4CF-C013-F2FD-06AA-E4AB441ABE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080" y="4168831"/>
                <a:ext cx="5143500" cy="842610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2"/>
                </a:pPr>
                <a:r>
                  <a:rPr lang="en-US" dirty="0"/>
                  <a:t>Material region boundary locations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1.7, 2.3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 Placeholder 7">
                <a:extLst>
                  <a:ext uri="{FF2B5EF4-FFF2-40B4-BE49-F238E27FC236}">
                    <a16:creationId xmlns:a16="http://schemas.microsoft.com/office/drawing/2014/main" id="{7FB0E4CF-C013-F2FD-06AA-E4AB441A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4168831"/>
                <a:ext cx="5143500" cy="842610"/>
              </a:xfrm>
              <a:prstGeom prst="rect">
                <a:avLst/>
              </a:prstGeom>
              <a:blipFill>
                <a:blip r:embed="rId4"/>
                <a:stretch>
                  <a:fillRect l="-3448" t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Placeholder 7">
                <a:extLst>
                  <a:ext uri="{FF2B5EF4-FFF2-40B4-BE49-F238E27FC236}">
                    <a16:creationId xmlns:a16="http://schemas.microsoft.com/office/drawing/2014/main" id="{07509419-B739-FB6C-F814-5FBA617065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080" y="4898986"/>
                <a:ext cx="5143500" cy="1090847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3"/>
                </a:pPr>
                <a:r>
                  <a:rPr lang="en-US" dirty="0"/>
                  <a:t>Total cross sections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,1.0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40" name="Text Placeholder 7">
                <a:extLst>
                  <a:ext uri="{FF2B5EF4-FFF2-40B4-BE49-F238E27FC236}">
                    <a16:creationId xmlns:a16="http://schemas.microsoft.com/office/drawing/2014/main" id="{07509419-B739-FB6C-F814-5FBA61706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4898986"/>
                <a:ext cx="5143500" cy="1090847"/>
              </a:xfrm>
              <a:prstGeom prst="rect">
                <a:avLst/>
              </a:prstGeom>
              <a:blipFill>
                <a:blip r:embed="rId5"/>
                <a:stretch>
                  <a:fillRect l="-3448" t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E7D84367-0C77-E3D8-3D33-E70DDCAAA99E}"/>
              </a:ext>
            </a:extLst>
          </p:cNvPr>
          <p:cNvSpPr txBox="1">
            <a:spLocks/>
          </p:cNvSpPr>
          <p:nvPr/>
        </p:nvSpPr>
        <p:spPr>
          <a:xfrm>
            <a:off x="0" y="1188720"/>
            <a:ext cx="6096000" cy="369332"/>
          </a:xfrm>
          <a:prstGeom prst="rect">
            <a:avLst/>
          </a:prstGeom>
        </p:spPr>
        <p:txBody>
          <a:bodyPr vert="horz" lIns="36576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Problem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7FD7AD6-396B-59EE-FC05-C0CDDF26D39B}"/>
                  </a:ext>
                </a:extLst>
              </p:cNvPr>
              <p:cNvSpPr txBox="1"/>
              <p:nvPr/>
            </p:nvSpPr>
            <p:spPr>
              <a:xfrm>
                <a:off x="7751886" y="5715000"/>
                <a:ext cx="272796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7FD7AD6-396B-59EE-FC05-C0CDDF26D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886" y="5715000"/>
                <a:ext cx="272796" cy="274320"/>
              </a:xfrm>
              <a:prstGeom prst="rect">
                <a:avLst/>
              </a:prstGeom>
              <a:blipFill>
                <a:blip r:embed="rId6"/>
                <a:stretch>
                  <a:fillRect l="-4545" r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EA81C74-97BF-D3FA-33B3-CE59DE4454ED}"/>
                  </a:ext>
                </a:extLst>
              </p:cNvPr>
              <p:cNvSpPr txBox="1"/>
              <p:nvPr/>
            </p:nvSpPr>
            <p:spPr>
              <a:xfrm>
                <a:off x="7952809" y="5715000"/>
                <a:ext cx="457200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EA81C74-97BF-D3FA-33B3-CE59DE445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809" y="5715000"/>
                <a:ext cx="457200" cy="274320"/>
              </a:xfrm>
              <a:prstGeom prst="rect">
                <a:avLst/>
              </a:prstGeom>
              <a:blipFill>
                <a:blip r:embed="rId7"/>
                <a:stretch>
                  <a:fillRect l="-270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E073CD-03A3-E84B-AE7A-72CB33AE24C9}"/>
                  </a:ext>
                </a:extLst>
              </p:cNvPr>
              <p:cNvSpPr txBox="1"/>
              <p:nvPr/>
            </p:nvSpPr>
            <p:spPr>
              <a:xfrm>
                <a:off x="9205502" y="5715000"/>
                <a:ext cx="457200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1.7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E073CD-03A3-E84B-AE7A-72CB33AE2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502" y="5715000"/>
                <a:ext cx="457200" cy="27432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09F8D-279C-A88A-3E75-ADCE35375BEE}"/>
                  </a:ext>
                </a:extLst>
              </p:cNvPr>
              <p:cNvSpPr txBox="1"/>
              <p:nvPr/>
            </p:nvSpPr>
            <p:spPr>
              <a:xfrm>
                <a:off x="10406636" y="5715000"/>
                <a:ext cx="457200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3.0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09F8D-279C-A88A-3E75-ADCE35375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636" y="5715000"/>
                <a:ext cx="457200" cy="27432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5C59722-120C-F235-C471-D43AA8E7D2C7}"/>
                  </a:ext>
                </a:extLst>
              </p:cNvPr>
              <p:cNvSpPr txBox="1"/>
              <p:nvPr/>
            </p:nvSpPr>
            <p:spPr>
              <a:xfrm>
                <a:off x="9787130" y="5715000"/>
                <a:ext cx="457200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2.3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5C59722-120C-F235-C471-D43AA8E7D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130" y="5715000"/>
                <a:ext cx="457200" cy="27432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eft-Right Arrow 56">
            <a:extLst>
              <a:ext uri="{FF2B5EF4-FFF2-40B4-BE49-F238E27FC236}">
                <a16:creationId xmlns:a16="http://schemas.microsoft.com/office/drawing/2014/main" id="{5813CC32-3D47-628A-025C-832CE9A3ADB9}"/>
              </a:ext>
            </a:extLst>
          </p:cNvPr>
          <p:cNvSpPr/>
          <p:nvPr/>
        </p:nvSpPr>
        <p:spPr>
          <a:xfrm>
            <a:off x="8175498" y="5950886"/>
            <a:ext cx="1265681" cy="26022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46446E-7D91-F346-E546-E654EFDDD9AF}"/>
                  </a:ext>
                </a:extLst>
              </p:cNvPr>
              <p:cNvSpPr txBox="1"/>
              <p:nvPr/>
            </p:nvSpPr>
            <p:spPr>
              <a:xfrm>
                <a:off x="8351138" y="6206332"/>
                <a:ext cx="914400" cy="380239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range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46446E-7D91-F346-E546-E654EFDDD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138" y="6206332"/>
                <a:ext cx="914400" cy="380239"/>
              </a:xfrm>
              <a:prstGeom prst="rect">
                <a:avLst/>
              </a:prstGeom>
              <a:blipFill>
                <a:blip r:embed="rId11"/>
                <a:stretch>
                  <a:fillRect l="-2740" t="-19355" r="-12329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-Right Arrow 58">
            <a:extLst>
              <a:ext uri="{FF2B5EF4-FFF2-40B4-BE49-F238E27FC236}">
                <a16:creationId xmlns:a16="http://schemas.microsoft.com/office/drawing/2014/main" id="{6E794256-0396-5EE2-78D0-EE396F0364C1}"/>
              </a:ext>
            </a:extLst>
          </p:cNvPr>
          <p:cNvSpPr/>
          <p:nvPr/>
        </p:nvSpPr>
        <p:spPr>
          <a:xfrm>
            <a:off x="9459125" y="5949361"/>
            <a:ext cx="527647" cy="26022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51E415-5E05-F76A-5F5A-4F1AF922E2A9}"/>
                  </a:ext>
                </a:extLst>
              </p:cNvPr>
              <p:cNvSpPr txBox="1"/>
              <p:nvPr/>
            </p:nvSpPr>
            <p:spPr>
              <a:xfrm>
                <a:off x="9616819" y="6206332"/>
                <a:ext cx="914400" cy="380239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range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51E415-5E05-F76A-5F5A-4F1AF922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819" y="6206332"/>
                <a:ext cx="914400" cy="380239"/>
              </a:xfrm>
              <a:prstGeom prst="rect">
                <a:avLst/>
              </a:prstGeom>
              <a:blipFill>
                <a:blip r:embed="rId12"/>
                <a:stretch>
                  <a:fillRect l="-2740" t="-19355" r="-12329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7972C66-23ED-FCAA-B0EB-20629815A429}"/>
              </a:ext>
            </a:extLst>
          </p:cNvPr>
          <p:cNvCxnSpPr>
            <a:cxnSpLocks/>
          </p:cNvCxnSpPr>
          <p:nvPr/>
        </p:nvCxnSpPr>
        <p:spPr>
          <a:xfrm flipV="1">
            <a:off x="7883651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B977D2A-52CD-F06D-EFF7-598ED8BCF55A}"/>
              </a:ext>
            </a:extLst>
          </p:cNvPr>
          <p:cNvCxnSpPr>
            <a:cxnSpLocks/>
          </p:cNvCxnSpPr>
          <p:nvPr/>
        </p:nvCxnSpPr>
        <p:spPr>
          <a:xfrm flipV="1">
            <a:off x="8175498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810EC50-A386-EDC8-5C68-A2982DDBB1D4}"/>
              </a:ext>
            </a:extLst>
          </p:cNvPr>
          <p:cNvCxnSpPr>
            <a:cxnSpLocks/>
          </p:cNvCxnSpPr>
          <p:nvPr/>
        </p:nvCxnSpPr>
        <p:spPr>
          <a:xfrm flipV="1">
            <a:off x="9427463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EEACB19-EFC6-1314-BFD5-2B62012DD9F7}"/>
              </a:ext>
            </a:extLst>
          </p:cNvPr>
          <p:cNvCxnSpPr>
            <a:cxnSpLocks/>
          </p:cNvCxnSpPr>
          <p:nvPr/>
        </p:nvCxnSpPr>
        <p:spPr>
          <a:xfrm flipV="1">
            <a:off x="10005060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07FDD4-E19E-5047-ECD5-293B9379D9B3}"/>
              </a:ext>
            </a:extLst>
          </p:cNvPr>
          <p:cNvCxnSpPr>
            <a:cxnSpLocks/>
          </p:cNvCxnSpPr>
          <p:nvPr/>
        </p:nvCxnSpPr>
        <p:spPr>
          <a:xfrm flipV="1">
            <a:off x="10628374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9A87247-8166-1B80-8B23-BAF9375BBC2E}"/>
              </a:ext>
            </a:extLst>
          </p:cNvPr>
          <p:cNvSpPr/>
          <p:nvPr/>
        </p:nvSpPr>
        <p:spPr>
          <a:xfrm>
            <a:off x="7883652" y="4376103"/>
            <a:ext cx="1548384" cy="12979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2B882D-EDA6-1626-C65E-4CEAD69EED33}"/>
              </a:ext>
            </a:extLst>
          </p:cNvPr>
          <p:cNvSpPr/>
          <p:nvPr/>
        </p:nvSpPr>
        <p:spPr>
          <a:xfrm>
            <a:off x="9441179" y="4376103"/>
            <a:ext cx="1188721" cy="12979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00E6AA6-79B1-2AEA-57AD-2C3F774371D7}"/>
              </a:ext>
            </a:extLst>
          </p:cNvPr>
          <p:cNvSpPr/>
          <p:nvPr/>
        </p:nvSpPr>
        <p:spPr>
          <a:xfrm>
            <a:off x="8481824" y="4376103"/>
            <a:ext cx="1507996" cy="1297987"/>
          </a:xfrm>
          <a:prstGeom prst="rect">
            <a:avLst/>
          </a:prstGeom>
          <a:solidFill>
            <a:schemeClr val="tx2">
              <a:lumMod val="5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e 69">
            <a:extLst>
              <a:ext uri="{FF2B5EF4-FFF2-40B4-BE49-F238E27FC236}">
                <a16:creationId xmlns:a16="http://schemas.microsoft.com/office/drawing/2014/main" id="{2C1495E5-677D-AEEF-5430-2DA46A6E74BE}"/>
              </a:ext>
            </a:extLst>
          </p:cNvPr>
          <p:cNvSpPr>
            <a:spLocks noChangeAspect="1"/>
          </p:cNvSpPr>
          <p:nvPr/>
        </p:nvSpPr>
        <p:spPr>
          <a:xfrm>
            <a:off x="6350891" y="4834824"/>
            <a:ext cx="1280160" cy="1280160"/>
          </a:xfrm>
          <a:prstGeom prst="pie">
            <a:avLst>
              <a:gd name="adj1" fmla="val 18668238"/>
              <a:gd name="adj2" fmla="val 34660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0ADE57F-7B36-031A-A0DB-FB23AB1BF311}"/>
              </a:ext>
            </a:extLst>
          </p:cNvPr>
          <p:cNvCxnSpPr/>
          <p:nvPr/>
        </p:nvCxnSpPr>
        <p:spPr>
          <a:xfrm flipV="1">
            <a:off x="6990971" y="4772639"/>
            <a:ext cx="640080" cy="71046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636FF3-59C2-25CD-1421-4C5C8468B8BF}"/>
              </a:ext>
            </a:extLst>
          </p:cNvPr>
          <p:cNvCxnSpPr>
            <a:cxnSpLocks/>
          </p:cNvCxnSpPr>
          <p:nvPr/>
        </p:nvCxnSpPr>
        <p:spPr>
          <a:xfrm>
            <a:off x="6988875" y="5483485"/>
            <a:ext cx="835345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10F044-4B07-EDA5-5116-7ED731630964}"/>
                  </a:ext>
                </a:extLst>
              </p:cNvPr>
              <p:cNvSpPr txBox="1"/>
              <p:nvPr/>
            </p:nvSpPr>
            <p:spPr>
              <a:xfrm>
                <a:off x="7247382" y="5150482"/>
                <a:ext cx="288036" cy="2773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10F044-4B07-EDA5-5116-7ED731630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382" y="5150482"/>
                <a:ext cx="288036" cy="277300"/>
              </a:xfrm>
              <a:prstGeom prst="rect">
                <a:avLst/>
              </a:prstGeom>
              <a:blipFill>
                <a:blip r:embed="rId13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6F66E95-707A-E03B-7170-E640E8340A4F}"/>
                  </a:ext>
                </a:extLst>
              </p:cNvPr>
              <p:cNvSpPr txBox="1"/>
              <p:nvPr/>
            </p:nvSpPr>
            <p:spPr>
              <a:xfrm>
                <a:off x="8031480" y="4509781"/>
                <a:ext cx="288036" cy="2773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6F66E95-707A-E03B-7170-E640E8340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480" y="4509781"/>
                <a:ext cx="288036" cy="277300"/>
              </a:xfrm>
              <a:prstGeom prst="rect">
                <a:avLst/>
              </a:prstGeom>
              <a:blipFill>
                <a:blip r:embed="rId14"/>
                <a:stretch>
                  <a:fillRect l="-25000" r="-25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A365AF-AECA-6ADF-63E7-FB9E04B219D4}"/>
                  </a:ext>
                </a:extLst>
              </p:cNvPr>
              <p:cNvSpPr txBox="1"/>
              <p:nvPr/>
            </p:nvSpPr>
            <p:spPr>
              <a:xfrm>
                <a:off x="9087612" y="4509781"/>
                <a:ext cx="288036" cy="2773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A365AF-AECA-6ADF-63E7-FB9E04B21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612" y="4509781"/>
                <a:ext cx="288036" cy="277300"/>
              </a:xfrm>
              <a:prstGeom prst="rect">
                <a:avLst/>
              </a:prstGeom>
              <a:blipFill>
                <a:blip r:embed="rId15"/>
                <a:stretch>
                  <a:fillRect l="-25000" r="-25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613E666-9585-D495-BCDB-3FF158A47017}"/>
                  </a:ext>
                </a:extLst>
              </p:cNvPr>
              <p:cNvSpPr txBox="1"/>
              <p:nvPr/>
            </p:nvSpPr>
            <p:spPr>
              <a:xfrm>
                <a:off x="10165079" y="4509781"/>
                <a:ext cx="288036" cy="2773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613E666-9585-D495-BCDB-3FF158A47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079" y="4509781"/>
                <a:ext cx="288036" cy="277300"/>
              </a:xfrm>
              <a:prstGeom prst="rect">
                <a:avLst/>
              </a:prstGeom>
              <a:blipFill>
                <a:blip r:embed="rId16"/>
                <a:stretch>
                  <a:fillRect l="-25000" r="-25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BF3C4E2-A746-4AC5-D7A4-CBDA72D3D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13/19</a:t>
            </a:r>
          </a:p>
        </p:txBody>
      </p:sp>
    </p:spTree>
    <p:extLst>
      <p:ext uri="{BB962C8B-B14F-4D97-AF65-F5344CB8AC3E}">
        <p14:creationId xmlns:p14="http://schemas.microsoft.com/office/powerpoint/2010/main" val="3082568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1DB63B-92E8-A849-B7E8-50EF738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transport test problem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C540D7-7318-1249-A5B7-876A9648AE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1554480"/>
            <a:ext cx="5143500" cy="11780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1D slab with three material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Neutral particle, steady-state, mono-energetic, attenuation-only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Placeholder 7">
                <a:extLst>
                  <a:ext uri="{FF2B5EF4-FFF2-40B4-BE49-F238E27FC236}">
                    <a16:creationId xmlns:a16="http://schemas.microsoft.com/office/drawing/2014/main" id="{BF41C25C-6D86-0043-12B9-92C7B0528C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080" y="3497572"/>
                <a:ext cx="5143500" cy="747521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Cosine of beam-source incidence angle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0.6,1.0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 Placeholder 7">
                <a:extLst>
                  <a:ext uri="{FF2B5EF4-FFF2-40B4-BE49-F238E27FC236}">
                    <a16:creationId xmlns:a16="http://schemas.microsoft.com/office/drawing/2014/main" id="{BF41C25C-6D86-0043-12B9-92C7B0528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3497572"/>
                <a:ext cx="5143500" cy="747521"/>
              </a:xfrm>
              <a:prstGeom prst="rect">
                <a:avLst/>
              </a:prstGeom>
              <a:blipFill>
                <a:blip r:embed="rId3"/>
                <a:stretch>
                  <a:fillRect l="-3448" t="-8333" r="-1724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D6FA4233-CC92-6E7D-0AA4-C3B96E11F0DE}"/>
              </a:ext>
            </a:extLst>
          </p:cNvPr>
          <p:cNvSpPr txBox="1">
            <a:spLocks/>
          </p:cNvSpPr>
          <p:nvPr/>
        </p:nvSpPr>
        <p:spPr>
          <a:xfrm>
            <a:off x="-1" y="3121003"/>
            <a:ext cx="6095999" cy="369332"/>
          </a:xfrm>
          <a:prstGeom prst="rect">
            <a:avLst/>
          </a:prstGeom>
        </p:spPr>
        <p:txBody>
          <a:bodyPr vert="horz" lIns="36576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Uncertainty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Placeholder 7">
                <a:extLst>
                  <a:ext uri="{FF2B5EF4-FFF2-40B4-BE49-F238E27FC236}">
                    <a16:creationId xmlns:a16="http://schemas.microsoft.com/office/drawing/2014/main" id="{7FB0E4CF-C013-F2FD-06AA-E4AB441ABE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080" y="4168831"/>
                <a:ext cx="5143500" cy="842610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2"/>
                </a:pPr>
                <a:r>
                  <a:rPr lang="en-US" dirty="0"/>
                  <a:t>Material region boundary locations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1.7, 2.3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 Placeholder 7">
                <a:extLst>
                  <a:ext uri="{FF2B5EF4-FFF2-40B4-BE49-F238E27FC236}">
                    <a16:creationId xmlns:a16="http://schemas.microsoft.com/office/drawing/2014/main" id="{7FB0E4CF-C013-F2FD-06AA-E4AB441A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4168831"/>
                <a:ext cx="5143500" cy="842610"/>
              </a:xfrm>
              <a:prstGeom prst="rect">
                <a:avLst/>
              </a:prstGeom>
              <a:blipFill>
                <a:blip r:embed="rId4"/>
                <a:stretch>
                  <a:fillRect l="-3448" t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Placeholder 7">
                <a:extLst>
                  <a:ext uri="{FF2B5EF4-FFF2-40B4-BE49-F238E27FC236}">
                    <a16:creationId xmlns:a16="http://schemas.microsoft.com/office/drawing/2014/main" id="{07509419-B739-FB6C-F814-5FBA617065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080" y="4898986"/>
                <a:ext cx="5143500" cy="1090847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3"/>
                </a:pPr>
                <a:r>
                  <a:rPr lang="en-US" dirty="0"/>
                  <a:t>Total cross sections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,1.0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40" name="Text Placeholder 7">
                <a:extLst>
                  <a:ext uri="{FF2B5EF4-FFF2-40B4-BE49-F238E27FC236}">
                    <a16:creationId xmlns:a16="http://schemas.microsoft.com/office/drawing/2014/main" id="{07509419-B739-FB6C-F814-5FBA61706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4898986"/>
                <a:ext cx="5143500" cy="1090847"/>
              </a:xfrm>
              <a:prstGeom prst="rect">
                <a:avLst/>
              </a:prstGeom>
              <a:blipFill>
                <a:blip r:embed="rId5"/>
                <a:stretch>
                  <a:fillRect l="-3448" t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E282E4C8-DA04-7D7F-B5A4-0D51BDF83AD1}"/>
              </a:ext>
            </a:extLst>
          </p:cNvPr>
          <p:cNvSpPr txBox="1">
            <a:spLocks/>
          </p:cNvSpPr>
          <p:nvPr/>
        </p:nvSpPr>
        <p:spPr>
          <a:xfrm>
            <a:off x="6095998" y="1550242"/>
            <a:ext cx="6096002" cy="369332"/>
          </a:xfrm>
          <a:prstGeom prst="rect">
            <a:avLst/>
          </a:prstGeom>
        </p:spPr>
        <p:txBody>
          <a:bodyPr vert="horz" lIns="36576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Comparison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E7D84367-0C77-E3D8-3D33-E70DDCAAA99E}"/>
              </a:ext>
            </a:extLst>
          </p:cNvPr>
          <p:cNvSpPr txBox="1">
            <a:spLocks/>
          </p:cNvSpPr>
          <p:nvPr/>
        </p:nvSpPr>
        <p:spPr>
          <a:xfrm>
            <a:off x="0" y="1188720"/>
            <a:ext cx="6096000" cy="369332"/>
          </a:xfrm>
          <a:prstGeom prst="rect">
            <a:avLst/>
          </a:prstGeom>
        </p:spPr>
        <p:txBody>
          <a:bodyPr vert="horz" lIns="36576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Problem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7FD7AD6-396B-59EE-FC05-C0CDDF26D39B}"/>
                  </a:ext>
                </a:extLst>
              </p:cNvPr>
              <p:cNvSpPr txBox="1"/>
              <p:nvPr/>
            </p:nvSpPr>
            <p:spPr>
              <a:xfrm>
                <a:off x="7751886" y="5715000"/>
                <a:ext cx="272796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7FD7AD6-396B-59EE-FC05-C0CDDF26D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886" y="5715000"/>
                <a:ext cx="272796" cy="274320"/>
              </a:xfrm>
              <a:prstGeom prst="rect">
                <a:avLst/>
              </a:prstGeom>
              <a:blipFill>
                <a:blip r:embed="rId6"/>
                <a:stretch>
                  <a:fillRect l="-4545" r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EA81C74-97BF-D3FA-33B3-CE59DE4454ED}"/>
                  </a:ext>
                </a:extLst>
              </p:cNvPr>
              <p:cNvSpPr txBox="1"/>
              <p:nvPr/>
            </p:nvSpPr>
            <p:spPr>
              <a:xfrm>
                <a:off x="7952809" y="5715000"/>
                <a:ext cx="457200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EA81C74-97BF-D3FA-33B3-CE59DE445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809" y="5715000"/>
                <a:ext cx="457200" cy="274320"/>
              </a:xfrm>
              <a:prstGeom prst="rect">
                <a:avLst/>
              </a:prstGeom>
              <a:blipFill>
                <a:blip r:embed="rId7"/>
                <a:stretch>
                  <a:fillRect l="-270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E073CD-03A3-E84B-AE7A-72CB33AE24C9}"/>
                  </a:ext>
                </a:extLst>
              </p:cNvPr>
              <p:cNvSpPr txBox="1"/>
              <p:nvPr/>
            </p:nvSpPr>
            <p:spPr>
              <a:xfrm>
                <a:off x="9205502" y="5715000"/>
                <a:ext cx="457200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1.7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E073CD-03A3-E84B-AE7A-72CB33AE2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502" y="5715000"/>
                <a:ext cx="457200" cy="27432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09F8D-279C-A88A-3E75-ADCE35375BEE}"/>
                  </a:ext>
                </a:extLst>
              </p:cNvPr>
              <p:cNvSpPr txBox="1"/>
              <p:nvPr/>
            </p:nvSpPr>
            <p:spPr>
              <a:xfrm>
                <a:off x="10406636" y="5715000"/>
                <a:ext cx="457200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3.0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09F8D-279C-A88A-3E75-ADCE35375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636" y="5715000"/>
                <a:ext cx="457200" cy="27432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5C59722-120C-F235-C471-D43AA8E7D2C7}"/>
                  </a:ext>
                </a:extLst>
              </p:cNvPr>
              <p:cNvSpPr txBox="1"/>
              <p:nvPr/>
            </p:nvSpPr>
            <p:spPr>
              <a:xfrm>
                <a:off x="9787130" y="5715000"/>
                <a:ext cx="457200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2.3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5C59722-120C-F235-C471-D43AA8E7D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130" y="5715000"/>
                <a:ext cx="457200" cy="27432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eft-Right Arrow 56">
            <a:extLst>
              <a:ext uri="{FF2B5EF4-FFF2-40B4-BE49-F238E27FC236}">
                <a16:creationId xmlns:a16="http://schemas.microsoft.com/office/drawing/2014/main" id="{5813CC32-3D47-628A-025C-832CE9A3ADB9}"/>
              </a:ext>
            </a:extLst>
          </p:cNvPr>
          <p:cNvSpPr/>
          <p:nvPr/>
        </p:nvSpPr>
        <p:spPr>
          <a:xfrm>
            <a:off x="8175498" y="5950886"/>
            <a:ext cx="1265681" cy="26022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46446E-7D91-F346-E546-E654EFDDD9AF}"/>
                  </a:ext>
                </a:extLst>
              </p:cNvPr>
              <p:cNvSpPr txBox="1"/>
              <p:nvPr/>
            </p:nvSpPr>
            <p:spPr>
              <a:xfrm>
                <a:off x="8351138" y="6206332"/>
                <a:ext cx="914400" cy="380239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range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46446E-7D91-F346-E546-E654EFDDD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138" y="6206332"/>
                <a:ext cx="914400" cy="380239"/>
              </a:xfrm>
              <a:prstGeom prst="rect">
                <a:avLst/>
              </a:prstGeom>
              <a:blipFill>
                <a:blip r:embed="rId11"/>
                <a:stretch>
                  <a:fillRect l="-2740" t="-19355" r="-12329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-Right Arrow 58">
            <a:extLst>
              <a:ext uri="{FF2B5EF4-FFF2-40B4-BE49-F238E27FC236}">
                <a16:creationId xmlns:a16="http://schemas.microsoft.com/office/drawing/2014/main" id="{6E794256-0396-5EE2-78D0-EE396F0364C1}"/>
              </a:ext>
            </a:extLst>
          </p:cNvPr>
          <p:cNvSpPr/>
          <p:nvPr/>
        </p:nvSpPr>
        <p:spPr>
          <a:xfrm>
            <a:off x="9459125" y="5949361"/>
            <a:ext cx="527647" cy="26022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51E415-5E05-F76A-5F5A-4F1AF922E2A9}"/>
                  </a:ext>
                </a:extLst>
              </p:cNvPr>
              <p:cNvSpPr txBox="1"/>
              <p:nvPr/>
            </p:nvSpPr>
            <p:spPr>
              <a:xfrm>
                <a:off x="9616819" y="6206332"/>
                <a:ext cx="914400" cy="380239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range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51E415-5E05-F76A-5F5A-4F1AF922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819" y="6206332"/>
                <a:ext cx="914400" cy="380239"/>
              </a:xfrm>
              <a:prstGeom prst="rect">
                <a:avLst/>
              </a:prstGeom>
              <a:blipFill>
                <a:blip r:embed="rId12"/>
                <a:stretch>
                  <a:fillRect l="-2740" t="-19355" r="-12329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7972C66-23ED-FCAA-B0EB-20629815A429}"/>
              </a:ext>
            </a:extLst>
          </p:cNvPr>
          <p:cNvCxnSpPr>
            <a:cxnSpLocks/>
          </p:cNvCxnSpPr>
          <p:nvPr/>
        </p:nvCxnSpPr>
        <p:spPr>
          <a:xfrm flipV="1">
            <a:off x="7883651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B977D2A-52CD-F06D-EFF7-598ED8BCF55A}"/>
              </a:ext>
            </a:extLst>
          </p:cNvPr>
          <p:cNvCxnSpPr>
            <a:cxnSpLocks/>
          </p:cNvCxnSpPr>
          <p:nvPr/>
        </p:nvCxnSpPr>
        <p:spPr>
          <a:xfrm flipV="1">
            <a:off x="8175498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810EC50-A386-EDC8-5C68-A2982DDBB1D4}"/>
              </a:ext>
            </a:extLst>
          </p:cNvPr>
          <p:cNvCxnSpPr>
            <a:cxnSpLocks/>
          </p:cNvCxnSpPr>
          <p:nvPr/>
        </p:nvCxnSpPr>
        <p:spPr>
          <a:xfrm flipV="1">
            <a:off x="9427463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EEACB19-EFC6-1314-BFD5-2B62012DD9F7}"/>
              </a:ext>
            </a:extLst>
          </p:cNvPr>
          <p:cNvCxnSpPr>
            <a:cxnSpLocks/>
          </p:cNvCxnSpPr>
          <p:nvPr/>
        </p:nvCxnSpPr>
        <p:spPr>
          <a:xfrm flipV="1">
            <a:off x="10005060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07FDD4-E19E-5047-ECD5-293B9379D9B3}"/>
              </a:ext>
            </a:extLst>
          </p:cNvPr>
          <p:cNvCxnSpPr>
            <a:cxnSpLocks/>
          </p:cNvCxnSpPr>
          <p:nvPr/>
        </p:nvCxnSpPr>
        <p:spPr>
          <a:xfrm flipV="1">
            <a:off x="10628374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9A87247-8166-1B80-8B23-BAF9375BBC2E}"/>
              </a:ext>
            </a:extLst>
          </p:cNvPr>
          <p:cNvSpPr/>
          <p:nvPr/>
        </p:nvSpPr>
        <p:spPr>
          <a:xfrm>
            <a:off x="7883652" y="4376103"/>
            <a:ext cx="1548384" cy="12979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2B882D-EDA6-1626-C65E-4CEAD69EED33}"/>
              </a:ext>
            </a:extLst>
          </p:cNvPr>
          <p:cNvSpPr/>
          <p:nvPr/>
        </p:nvSpPr>
        <p:spPr>
          <a:xfrm>
            <a:off x="9441179" y="4376103"/>
            <a:ext cx="1188721" cy="12979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00E6AA6-79B1-2AEA-57AD-2C3F774371D7}"/>
              </a:ext>
            </a:extLst>
          </p:cNvPr>
          <p:cNvSpPr/>
          <p:nvPr/>
        </p:nvSpPr>
        <p:spPr>
          <a:xfrm>
            <a:off x="8481824" y="4376103"/>
            <a:ext cx="1507996" cy="1297987"/>
          </a:xfrm>
          <a:prstGeom prst="rect">
            <a:avLst/>
          </a:prstGeom>
          <a:solidFill>
            <a:schemeClr val="tx2">
              <a:lumMod val="5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e 69">
            <a:extLst>
              <a:ext uri="{FF2B5EF4-FFF2-40B4-BE49-F238E27FC236}">
                <a16:creationId xmlns:a16="http://schemas.microsoft.com/office/drawing/2014/main" id="{2C1495E5-677D-AEEF-5430-2DA46A6E74BE}"/>
              </a:ext>
            </a:extLst>
          </p:cNvPr>
          <p:cNvSpPr>
            <a:spLocks noChangeAspect="1"/>
          </p:cNvSpPr>
          <p:nvPr/>
        </p:nvSpPr>
        <p:spPr>
          <a:xfrm>
            <a:off x="6350891" y="4834824"/>
            <a:ext cx="1280160" cy="1280160"/>
          </a:xfrm>
          <a:prstGeom prst="pie">
            <a:avLst>
              <a:gd name="adj1" fmla="val 18668238"/>
              <a:gd name="adj2" fmla="val 34660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0ADE57F-7B36-031A-A0DB-FB23AB1BF311}"/>
              </a:ext>
            </a:extLst>
          </p:cNvPr>
          <p:cNvCxnSpPr/>
          <p:nvPr/>
        </p:nvCxnSpPr>
        <p:spPr>
          <a:xfrm flipV="1">
            <a:off x="6990971" y="4772639"/>
            <a:ext cx="640080" cy="71046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636FF3-59C2-25CD-1421-4C5C8468B8BF}"/>
              </a:ext>
            </a:extLst>
          </p:cNvPr>
          <p:cNvCxnSpPr>
            <a:cxnSpLocks/>
          </p:cNvCxnSpPr>
          <p:nvPr/>
        </p:nvCxnSpPr>
        <p:spPr>
          <a:xfrm>
            <a:off x="6988875" y="5483485"/>
            <a:ext cx="835345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10F044-4B07-EDA5-5116-7ED731630964}"/>
                  </a:ext>
                </a:extLst>
              </p:cNvPr>
              <p:cNvSpPr txBox="1"/>
              <p:nvPr/>
            </p:nvSpPr>
            <p:spPr>
              <a:xfrm>
                <a:off x="7247382" y="5150482"/>
                <a:ext cx="288036" cy="2773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10F044-4B07-EDA5-5116-7ED731630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382" y="5150482"/>
                <a:ext cx="288036" cy="277300"/>
              </a:xfrm>
              <a:prstGeom prst="rect">
                <a:avLst/>
              </a:prstGeom>
              <a:blipFill>
                <a:blip r:embed="rId13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6F66E95-707A-E03B-7170-E640E8340A4F}"/>
                  </a:ext>
                </a:extLst>
              </p:cNvPr>
              <p:cNvSpPr txBox="1"/>
              <p:nvPr/>
            </p:nvSpPr>
            <p:spPr>
              <a:xfrm>
                <a:off x="8031480" y="4509781"/>
                <a:ext cx="288036" cy="2773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6F66E95-707A-E03B-7170-E640E8340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480" y="4509781"/>
                <a:ext cx="288036" cy="277300"/>
              </a:xfrm>
              <a:prstGeom prst="rect">
                <a:avLst/>
              </a:prstGeom>
              <a:blipFill>
                <a:blip r:embed="rId14"/>
                <a:stretch>
                  <a:fillRect l="-25000" r="-25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A365AF-AECA-6ADF-63E7-FB9E04B219D4}"/>
                  </a:ext>
                </a:extLst>
              </p:cNvPr>
              <p:cNvSpPr txBox="1"/>
              <p:nvPr/>
            </p:nvSpPr>
            <p:spPr>
              <a:xfrm>
                <a:off x="9087612" y="4509781"/>
                <a:ext cx="288036" cy="2773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A365AF-AECA-6ADF-63E7-FB9E04B21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612" y="4509781"/>
                <a:ext cx="288036" cy="277300"/>
              </a:xfrm>
              <a:prstGeom prst="rect">
                <a:avLst/>
              </a:prstGeom>
              <a:blipFill>
                <a:blip r:embed="rId15"/>
                <a:stretch>
                  <a:fillRect l="-25000" r="-25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613E666-9585-D495-BCDB-3FF158A47017}"/>
                  </a:ext>
                </a:extLst>
              </p:cNvPr>
              <p:cNvSpPr txBox="1"/>
              <p:nvPr/>
            </p:nvSpPr>
            <p:spPr>
              <a:xfrm>
                <a:off x="10165079" y="4509781"/>
                <a:ext cx="288036" cy="2773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613E666-9585-D495-BCDB-3FF158A47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079" y="4509781"/>
                <a:ext cx="288036" cy="277300"/>
              </a:xfrm>
              <a:prstGeom prst="rect">
                <a:avLst/>
              </a:prstGeom>
              <a:blipFill>
                <a:blip r:embed="rId16"/>
                <a:stretch>
                  <a:fillRect l="-25000" r="-25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BF3C4E2-A746-4AC5-D7A4-CBDA72D3D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13/19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7">
                <a:extLst>
                  <a:ext uri="{FF2B5EF4-FFF2-40B4-BE49-F238E27FC236}">
                    <a16:creationId xmlns:a16="http://schemas.microsoft.com/office/drawing/2014/main" id="{B451F122-E93A-EE87-7415-985DD81A80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1328" y="1916002"/>
                <a:ext cx="6095999" cy="768352"/>
              </a:xfrm>
              <a:prstGeom prst="rect">
                <a:avLst/>
              </a:prstGeom>
            </p:spPr>
            <p:txBody>
              <a:bodyPr vert="horz" wrap="square" lIns="182880" tIns="45720" rIns="0" bIns="45720" rtlCol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Benchmark: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, analytic optical thickness                                                      Test: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 Placeholder 7">
                <a:extLst>
                  <a:ext uri="{FF2B5EF4-FFF2-40B4-BE49-F238E27FC236}">
                    <a16:creationId xmlns:a16="http://schemas.microsoft.com/office/drawing/2014/main" id="{B451F122-E93A-EE87-7415-985DD81A8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28" y="1916002"/>
                <a:ext cx="6095999" cy="768352"/>
              </a:xfrm>
              <a:prstGeom prst="rect">
                <a:avLst/>
              </a:prstGeom>
              <a:blipFill>
                <a:blip r:embed="rId17"/>
                <a:stretch>
                  <a:fillRect t="-3226" r="-61123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845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1DB63B-92E8-A849-B7E8-50EF738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transport test problem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C540D7-7318-1249-A5B7-876A9648AE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1554480"/>
            <a:ext cx="5143500" cy="11780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1D slab with three material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Neutral particle, steady-state, mono-energetic, attenuation-only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Placeholder 7">
                <a:extLst>
                  <a:ext uri="{FF2B5EF4-FFF2-40B4-BE49-F238E27FC236}">
                    <a16:creationId xmlns:a16="http://schemas.microsoft.com/office/drawing/2014/main" id="{BF41C25C-6D86-0043-12B9-92C7B0528C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080" y="3497572"/>
                <a:ext cx="5143500" cy="747521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Cosine of beam-source incidence angle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0.6,1.0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 Placeholder 7">
                <a:extLst>
                  <a:ext uri="{FF2B5EF4-FFF2-40B4-BE49-F238E27FC236}">
                    <a16:creationId xmlns:a16="http://schemas.microsoft.com/office/drawing/2014/main" id="{BF41C25C-6D86-0043-12B9-92C7B0528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3497572"/>
                <a:ext cx="5143500" cy="747521"/>
              </a:xfrm>
              <a:prstGeom prst="rect">
                <a:avLst/>
              </a:prstGeom>
              <a:blipFill>
                <a:blip r:embed="rId3"/>
                <a:stretch>
                  <a:fillRect l="-3448" t="-8333" r="-1724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D6FA4233-CC92-6E7D-0AA4-C3B96E11F0DE}"/>
              </a:ext>
            </a:extLst>
          </p:cNvPr>
          <p:cNvSpPr txBox="1">
            <a:spLocks/>
          </p:cNvSpPr>
          <p:nvPr/>
        </p:nvSpPr>
        <p:spPr>
          <a:xfrm>
            <a:off x="-1" y="3121003"/>
            <a:ext cx="6095999" cy="369332"/>
          </a:xfrm>
          <a:prstGeom prst="rect">
            <a:avLst/>
          </a:prstGeom>
        </p:spPr>
        <p:txBody>
          <a:bodyPr vert="horz" lIns="36576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Uncertainty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Placeholder 7">
                <a:extLst>
                  <a:ext uri="{FF2B5EF4-FFF2-40B4-BE49-F238E27FC236}">
                    <a16:creationId xmlns:a16="http://schemas.microsoft.com/office/drawing/2014/main" id="{7FB0E4CF-C013-F2FD-06AA-E4AB441ABE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080" y="4168831"/>
                <a:ext cx="5143500" cy="842610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2"/>
                </a:pPr>
                <a:r>
                  <a:rPr lang="en-US" dirty="0"/>
                  <a:t>Material region boundary locations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1.7, 2.3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 Placeholder 7">
                <a:extLst>
                  <a:ext uri="{FF2B5EF4-FFF2-40B4-BE49-F238E27FC236}">
                    <a16:creationId xmlns:a16="http://schemas.microsoft.com/office/drawing/2014/main" id="{7FB0E4CF-C013-F2FD-06AA-E4AB441A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4168831"/>
                <a:ext cx="5143500" cy="842610"/>
              </a:xfrm>
              <a:prstGeom prst="rect">
                <a:avLst/>
              </a:prstGeom>
              <a:blipFill>
                <a:blip r:embed="rId4"/>
                <a:stretch>
                  <a:fillRect l="-3448" t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Placeholder 7">
                <a:extLst>
                  <a:ext uri="{FF2B5EF4-FFF2-40B4-BE49-F238E27FC236}">
                    <a16:creationId xmlns:a16="http://schemas.microsoft.com/office/drawing/2014/main" id="{07509419-B739-FB6C-F814-5FBA617065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080" y="4898986"/>
                <a:ext cx="5143500" cy="1090847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3"/>
                </a:pPr>
                <a:r>
                  <a:rPr lang="en-US" dirty="0"/>
                  <a:t>Total cross sections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,1.0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40" name="Text Placeholder 7">
                <a:extLst>
                  <a:ext uri="{FF2B5EF4-FFF2-40B4-BE49-F238E27FC236}">
                    <a16:creationId xmlns:a16="http://schemas.microsoft.com/office/drawing/2014/main" id="{07509419-B739-FB6C-F814-5FBA61706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4898986"/>
                <a:ext cx="5143500" cy="1090847"/>
              </a:xfrm>
              <a:prstGeom prst="rect">
                <a:avLst/>
              </a:prstGeom>
              <a:blipFill>
                <a:blip r:embed="rId5"/>
                <a:stretch>
                  <a:fillRect l="-3448" t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E282E4C8-DA04-7D7F-B5A4-0D51BDF83AD1}"/>
              </a:ext>
            </a:extLst>
          </p:cNvPr>
          <p:cNvSpPr txBox="1">
            <a:spLocks/>
          </p:cNvSpPr>
          <p:nvPr/>
        </p:nvSpPr>
        <p:spPr>
          <a:xfrm>
            <a:off x="6095998" y="1550242"/>
            <a:ext cx="6096002" cy="369332"/>
          </a:xfrm>
          <a:prstGeom prst="rect">
            <a:avLst/>
          </a:prstGeom>
        </p:spPr>
        <p:txBody>
          <a:bodyPr vert="horz" lIns="36576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Comparison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E7D84367-0C77-E3D8-3D33-E70DDCAAA99E}"/>
              </a:ext>
            </a:extLst>
          </p:cNvPr>
          <p:cNvSpPr txBox="1">
            <a:spLocks/>
          </p:cNvSpPr>
          <p:nvPr/>
        </p:nvSpPr>
        <p:spPr>
          <a:xfrm>
            <a:off x="0" y="1188720"/>
            <a:ext cx="6096000" cy="369332"/>
          </a:xfrm>
          <a:prstGeom prst="rect">
            <a:avLst/>
          </a:prstGeom>
        </p:spPr>
        <p:txBody>
          <a:bodyPr vert="horz" lIns="36576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Problem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7FD7AD6-396B-59EE-FC05-C0CDDF26D39B}"/>
                  </a:ext>
                </a:extLst>
              </p:cNvPr>
              <p:cNvSpPr txBox="1"/>
              <p:nvPr/>
            </p:nvSpPr>
            <p:spPr>
              <a:xfrm>
                <a:off x="7751886" y="5715000"/>
                <a:ext cx="272796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7FD7AD6-396B-59EE-FC05-C0CDDF26D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886" y="5715000"/>
                <a:ext cx="272796" cy="274320"/>
              </a:xfrm>
              <a:prstGeom prst="rect">
                <a:avLst/>
              </a:prstGeom>
              <a:blipFill>
                <a:blip r:embed="rId6"/>
                <a:stretch>
                  <a:fillRect l="-4545" r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EA81C74-97BF-D3FA-33B3-CE59DE4454ED}"/>
                  </a:ext>
                </a:extLst>
              </p:cNvPr>
              <p:cNvSpPr txBox="1"/>
              <p:nvPr/>
            </p:nvSpPr>
            <p:spPr>
              <a:xfrm>
                <a:off x="7952809" y="5715000"/>
                <a:ext cx="457200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EA81C74-97BF-D3FA-33B3-CE59DE445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809" y="5715000"/>
                <a:ext cx="457200" cy="274320"/>
              </a:xfrm>
              <a:prstGeom prst="rect">
                <a:avLst/>
              </a:prstGeom>
              <a:blipFill>
                <a:blip r:embed="rId7"/>
                <a:stretch>
                  <a:fillRect l="-270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E073CD-03A3-E84B-AE7A-72CB33AE24C9}"/>
                  </a:ext>
                </a:extLst>
              </p:cNvPr>
              <p:cNvSpPr txBox="1"/>
              <p:nvPr/>
            </p:nvSpPr>
            <p:spPr>
              <a:xfrm>
                <a:off x="9205502" y="5715000"/>
                <a:ext cx="457200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1.7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E073CD-03A3-E84B-AE7A-72CB33AE2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502" y="5715000"/>
                <a:ext cx="457200" cy="27432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09F8D-279C-A88A-3E75-ADCE35375BEE}"/>
                  </a:ext>
                </a:extLst>
              </p:cNvPr>
              <p:cNvSpPr txBox="1"/>
              <p:nvPr/>
            </p:nvSpPr>
            <p:spPr>
              <a:xfrm>
                <a:off x="10406636" y="5715000"/>
                <a:ext cx="457200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3.0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09F8D-279C-A88A-3E75-ADCE35375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636" y="5715000"/>
                <a:ext cx="457200" cy="27432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5C59722-120C-F235-C471-D43AA8E7D2C7}"/>
                  </a:ext>
                </a:extLst>
              </p:cNvPr>
              <p:cNvSpPr txBox="1"/>
              <p:nvPr/>
            </p:nvSpPr>
            <p:spPr>
              <a:xfrm>
                <a:off x="9787130" y="5715000"/>
                <a:ext cx="457200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2.3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5C59722-120C-F235-C471-D43AA8E7D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130" y="5715000"/>
                <a:ext cx="457200" cy="27432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eft-Right Arrow 56">
            <a:extLst>
              <a:ext uri="{FF2B5EF4-FFF2-40B4-BE49-F238E27FC236}">
                <a16:creationId xmlns:a16="http://schemas.microsoft.com/office/drawing/2014/main" id="{5813CC32-3D47-628A-025C-832CE9A3ADB9}"/>
              </a:ext>
            </a:extLst>
          </p:cNvPr>
          <p:cNvSpPr/>
          <p:nvPr/>
        </p:nvSpPr>
        <p:spPr>
          <a:xfrm>
            <a:off x="8175498" y="5950886"/>
            <a:ext cx="1265681" cy="26022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46446E-7D91-F346-E546-E654EFDDD9AF}"/>
                  </a:ext>
                </a:extLst>
              </p:cNvPr>
              <p:cNvSpPr txBox="1"/>
              <p:nvPr/>
            </p:nvSpPr>
            <p:spPr>
              <a:xfrm>
                <a:off x="8351138" y="6206332"/>
                <a:ext cx="914400" cy="380239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range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46446E-7D91-F346-E546-E654EFDDD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138" y="6206332"/>
                <a:ext cx="914400" cy="380239"/>
              </a:xfrm>
              <a:prstGeom prst="rect">
                <a:avLst/>
              </a:prstGeom>
              <a:blipFill>
                <a:blip r:embed="rId11"/>
                <a:stretch>
                  <a:fillRect l="-2740" t="-19355" r="-12329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-Right Arrow 58">
            <a:extLst>
              <a:ext uri="{FF2B5EF4-FFF2-40B4-BE49-F238E27FC236}">
                <a16:creationId xmlns:a16="http://schemas.microsoft.com/office/drawing/2014/main" id="{6E794256-0396-5EE2-78D0-EE396F0364C1}"/>
              </a:ext>
            </a:extLst>
          </p:cNvPr>
          <p:cNvSpPr/>
          <p:nvPr/>
        </p:nvSpPr>
        <p:spPr>
          <a:xfrm>
            <a:off x="9459125" y="5949361"/>
            <a:ext cx="527647" cy="26022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51E415-5E05-F76A-5F5A-4F1AF922E2A9}"/>
                  </a:ext>
                </a:extLst>
              </p:cNvPr>
              <p:cNvSpPr txBox="1"/>
              <p:nvPr/>
            </p:nvSpPr>
            <p:spPr>
              <a:xfrm>
                <a:off x="9616819" y="6206332"/>
                <a:ext cx="914400" cy="380239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range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51E415-5E05-F76A-5F5A-4F1AF922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819" y="6206332"/>
                <a:ext cx="914400" cy="380239"/>
              </a:xfrm>
              <a:prstGeom prst="rect">
                <a:avLst/>
              </a:prstGeom>
              <a:blipFill>
                <a:blip r:embed="rId12"/>
                <a:stretch>
                  <a:fillRect l="-2740" t="-19355" r="-12329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7972C66-23ED-FCAA-B0EB-20629815A429}"/>
              </a:ext>
            </a:extLst>
          </p:cNvPr>
          <p:cNvCxnSpPr>
            <a:cxnSpLocks/>
          </p:cNvCxnSpPr>
          <p:nvPr/>
        </p:nvCxnSpPr>
        <p:spPr>
          <a:xfrm flipV="1">
            <a:off x="7883651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B977D2A-52CD-F06D-EFF7-598ED8BCF55A}"/>
              </a:ext>
            </a:extLst>
          </p:cNvPr>
          <p:cNvCxnSpPr>
            <a:cxnSpLocks/>
          </p:cNvCxnSpPr>
          <p:nvPr/>
        </p:nvCxnSpPr>
        <p:spPr>
          <a:xfrm flipV="1">
            <a:off x="8175498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810EC50-A386-EDC8-5C68-A2982DDBB1D4}"/>
              </a:ext>
            </a:extLst>
          </p:cNvPr>
          <p:cNvCxnSpPr>
            <a:cxnSpLocks/>
          </p:cNvCxnSpPr>
          <p:nvPr/>
        </p:nvCxnSpPr>
        <p:spPr>
          <a:xfrm flipV="1">
            <a:off x="9427463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EEACB19-EFC6-1314-BFD5-2B62012DD9F7}"/>
              </a:ext>
            </a:extLst>
          </p:cNvPr>
          <p:cNvCxnSpPr>
            <a:cxnSpLocks/>
          </p:cNvCxnSpPr>
          <p:nvPr/>
        </p:nvCxnSpPr>
        <p:spPr>
          <a:xfrm flipV="1">
            <a:off x="10005060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07FDD4-E19E-5047-ECD5-293B9379D9B3}"/>
              </a:ext>
            </a:extLst>
          </p:cNvPr>
          <p:cNvCxnSpPr>
            <a:cxnSpLocks/>
          </p:cNvCxnSpPr>
          <p:nvPr/>
        </p:nvCxnSpPr>
        <p:spPr>
          <a:xfrm flipV="1">
            <a:off x="10628374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9A87247-8166-1B80-8B23-BAF9375BBC2E}"/>
              </a:ext>
            </a:extLst>
          </p:cNvPr>
          <p:cNvSpPr/>
          <p:nvPr/>
        </p:nvSpPr>
        <p:spPr>
          <a:xfrm>
            <a:off x="7883652" y="4376103"/>
            <a:ext cx="1548384" cy="12979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2B882D-EDA6-1626-C65E-4CEAD69EED33}"/>
              </a:ext>
            </a:extLst>
          </p:cNvPr>
          <p:cNvSpPr/>
          <p:nvPr/>
        </p:nvSpPr>
        <p:spPr>
          <a:xfrm>
            <a:off x="9441179" y="4376103"/>
            <a:ext cx="1188721" cy="12979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00E6AA6-79B1-2AEA-57AD-2C3F774371D7}"/>
              </a:ext>
            </a:extLst>
          </p:cNvPr>
          <p:cNvSpPr/>
          <p:nvPr/>
        </p:nvSpPr>
        <p:spPr>
          <a:xfrm>
            <a:off x="8481824" y="4376103"/>
            <a:ext cx="1507996" cy="1297987"/>
          </a:xfrm>
          <a:prstGeom prst="rect">
            <a:avLst/>
          </a:prstGeom>
          <a:solidFill>
            <a:schemeClr val="tx2">
              <a:lumMod val="5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e 69">
            <a:extLst>
              <a:ext uri="{FF2B5EF4-FFF2-40B4-BE49-F238E27FC236}">
                <a16:creationId xmlns:a16="http://schemas.microsoft.com/office/drawing/2014/main" id="{2C1495E5-677D-AEEF-5430-2DA46A6E74BE}"/>
              </a:ext>
            </a:extLst>
          </p:cNvPr>
          <p:cNvSpPr>
            <a:spLocks noChangeAspect="1"/>
          </p:cNvSpPr>
          <p:nvPr/>
        </p:nvSpPr>
        <p:spPr>
          <a:xfrm>
            <a:off x="6350891" y="4834824"/>
            <a:ext cx="1280160" cy="1280160"/>
          </a:xfrm>
          <a:prstGeom prst="pie">
            <a:avLst>
              <a:gd name="adj1" fmla="val 18668238"/>
              <a:gd name="adj2" fmla="val 34660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0ADE57F-7B36-031A-A0DB-FB23AB1BF311}"/>
              </a:ext>
            </a:extLst>
          </p:cNvPr>
          <p:cNvCxnSpPr/>
          <p:nvPr/>
        </p:nvCxnSpPr>
        <p:spPr>
          <a:xfrm flipV="1">
            <a:off x="6990971" y="4772639"/>
            <a:ext cx="640080" cy="71046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636FF3-59C2-25CD-1421-4C5C8468B8BF}"/>
              </a:ext>
            </a:extLst>
          </p:cNvPr>
          <p:cNvCxnSpPr>
            <a:cxnSpLocks/>
          </p:cNvCxnSpPr>
          <p:nvPr/>
        </p:nvCxnSpPr>
        <p:spPr>
          <a:xfrm>
            <a:off x="6988875" y="5483485"/>
            <a:ext cx="835345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10F044-4B07-EDA5-5116-7ED731630964}"/>
                  </a:ext>
                </a:extLst>
              </p:cNvPr>
              <p:cNvSpPr txBox="1"/>
              <p:nvPr/>
            </p:nvSpPr>
            <p:spPr>
              <a:xfrm>
                <a:off x="7247382" y="5150482"/>
                <a:ext cx="288036" cy="2773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10F044-4B07-EDA5-5116-7ED731630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382" y="5150482"/>
                <a:ext cx="288036" cy="277300"/>
              </a:xfrm>
              <a:prstGeom prst="rect">
                <a:avLst/>
              </a:prstGeom>
              <a:blipFill>
                <a:blip r:embed="rId13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6F66E95-707A-E03B-7170-E640E8340A4F}"/>
                  </a:ext>
                </a:extLst>
              </p:cNvPr>
              <p:cNvSpPr txBox="1"/>
              <p:nvPr/>
            </p:nvSpPr>
            <p:spPr>
              <a:xfrm>
                <a:off x="8031480" y="4509781"/>
                <a:ext cx="288036" cy="2773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6F66E95-707A-E03B-7170-E640E8340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480" y="4509781"/>
                <a:ext cx="288036" cy="277300"/>
              </a:xfrm>
              <a:prstGeom prst="rect">
                <a:avLst/>
              </a:prstGeom>
              <a:blipFill>
                <a:blip r:embed="rId14"/>
                <a:stretch>
                  <a:fillRect l="-25000" r="-25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A365AF-AECA-6ADF-63E7-FB9E04B219D4}"/>
                  </a:ext>
                </a:extLst>
              </p:cNvPr>
              <p:cNvSpPr txBox="1"/>
              <p:nvPr/>
            </p:nvSpPr>
            <p:spPr>
              <a:xfrm>
                <a:off x="9087612" y="4509781"/>
                <a:ext cx="288036" cy="2773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A365AF-AECA-6ADF-63E7-FB9E04B21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612" y="4509781"/>
                <a:ext cx="288036" cy="277300"/>
              </a:xfrm>
              <a:prstGeom prst="rect">
                <a:avLst/>
              </a:prstGeom>
              <a:blipFill>
                <a:blip r:embed="rId15"/>
                <a:stretch>
                  <a:fillRect l="-25000" r="-25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613E666-9585-D495-BCDB-3FF158A47017}"/>
                  </a:ext>
                </a:extLst>
              </p:cNvPr>
              <p:cNvSpPr txBox="1"/>
              <p:nvPr/>
            </p:nvSpPr>
            <p:spPr>
              <a:xfrm>
                <a:off x="10165079" y="4509781"/>
                <a:ext cx="288036" cy="2773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613E666-9585-D495-BCDB-3FF158A47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079" y="4509781"/>
                <a:ext cx="288036" cy="277300"/>
              </a:xfrm>
              <a:prstGeom prst="rect">
                <a:avLst/>
              </a:prstGeom>
              <a:blipFill>
                <a:blip r:embed="rId16"/>
                <a:stretch>
                  <a:fillRect l="-25000" r="-25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BF3C4E2-A746-4AC5-D7A4-CBDA72D3D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13/19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911714FF-AE78-54B9-3CF9-975777CBCA74}"/>
              </a:ext>
            </a:extLst>
          </p:cNvPr>
          <p:cNvSpPr txBox="1">
            <a:spLocks/>
          </p:cNvSpPr>
          <p:nvPr/>
        </p:nvSpPr>
        <p:spPr>
          <a:xfrm>
            <a:off x="6011486" y="2685058"/>
            <a:ext cx="6096002" cy="707886"/>
          </a:xfrm>
          <a:prstGeom prst="rect">
            <a:avLst/>
          </a:prstGeom>
        </p:spPr>
        <p:txBody>
          <a:bodyPr vert="horz" wrap="square" lIns="182880" tIns="45720" rIns="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Straightforward Saltelli method vs. variance deconvolution modification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7">
                <a:extLst>
                  <a:ext uri="{FF2B5EF4-FFF2-40B4-BE49-F238E27FC236}">
                    <a16:creationId xmlns:a16="http://schemas.microsoft.com/office/drawing/2014/main" id="{1080315C-11F3-01F2-3397-C5C5FB9C58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1328" y="1916002"/>
                <a:ext cx="6095999" cy="768352"/>
              </a:xfrm>
              <a:prstGeom prst="rect">
                <a:avLst/>
              </a:prstGeom>
            </p:spPr>
            <p:txBody>
              <a:bodyPr vert="horz" wrap="square" lIns="182880" tIns="45720" rIns="0" bIns="45720" rtlCol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Benchmark: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, analytic optical thickness                                                      Test: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 Placeholder 7">
                <a:extLst>
                  <a:ext uri="{FF2B5EF4-FFF2-40B4-BE49-F238E27FC236}">
                    <a16:creationId xmlns:a16="http://schemas.microsoft.com/office/drawing/2014/main" id="{1080315C-11F3-01F2-3397-C5C5FB9C5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28" y="1916002"/>
                <a:ext cx="6095999" cy="768352"/>
              </a:xfrm>
              <a:prstGeom prst="rect">
                <a:avLst/>
              </a:prstGeom>
              <a:blipFill>
                <a:blip r:embed="rId17"/>
                <a:stretch>
                  <a:fillRect t="-3226" r="-61123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3446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1DB63B-92E8-A849-B7E8-50EF738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transport test problem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C540D7-7318-1249-A5B7-876A9648AE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1554480"/>
            <a:ext cx="5143500" cy="11780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1D slab with three material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Neutral particle, steady-state, mono-energetic, attenuation-only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Placeholder 7">
                <a:extLst>
                  <a:ext uri="{FF2B5EF4-FFF2-40B4-BE49-F238E27FC236}">
                    <a16:creationId xmlns:a16="http://schemas.microsoft.com/office/drawing/2014/main" id="{BF41C25C-6D86-0043-12B9-92C7B0528C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080" y="3497572"/>
                <a:ext cx="5143500" cy="747521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Cosine of beam-source incidence angle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0.6,1.0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 Placeholder 7">
                <a:extLst>
                  <a:ext uri="{FF2B5EF4-FFF2-40B4-BE49-F238E27FC236}">
                    <a16:creationId xmlns:a16="http://schemas.microsoft.com/office/drawing/2014/main" id="{BF41C25C-6D86-0043-12B9-92C7B0528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3497572"/>
                <a:ext cx="5143500" cy="747521"/>
              </a:xfrm>
              <a:prstGeom prst="rect">
                <a:avLst/>
              </a:prstGeom>
              <a:blipFill>
                <a:blip r:embed="rId3"/>
                <a:stretch>
                  <a:fillRect l="-3448" t="-8333" r="-1724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D6FA4233-CC92-6E7D-0AA4-C3B96E11F0DE}"/>
              </a:ext>
            </a:extLst>
          </p:cNvPr>
          <p:cNvSpPr txBox="1">
            <a:spLocks/>
          </p:cNvSpPr>
          <p:nvPr/>
        </p:nvSpPr>
        <p:spPr>
          <a:xfrm>
            <a:off x="-1" y="3121003"/>
            <a:ext cx="6095999" cy="369332"/>
          </a:xfrm>
          <a:prstGeom prst="rect">
            <a:avLst/>
          </a:prstGeom>
        </p:spPr>
        <p:txBody>
          <a:bodyPr vert="horz" lIns="36576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Uncertainty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Placeholder 7">
                <a:extLst>
                  <a:ext uri="{FF2B5EF4-FFF2-40B4-BE49-F238E27FC236}">
                    <a16:creationId xmlns:a16="http://schemas.microsoft.com/office/drawing/2014/main" id="{7FB0E4CF-C013-F2FD-06AA-E4AB441ABE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080" y="4168831"/>
                <a:ext cx="5143500" cy="842610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2"/>
                </a:pPr>
                <a:r>
                  <a:rPr lang="en-US" dirty="0"/>
                  <a:t>Material region boundary locations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1.7, 2.3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 Placeholder 7">
                <a:extLst>
                  <a:ext uri="{FF2B5EF4-FFF2-40B4-BE49-F238E27FC236}">
                    <a16:creationId xmlns:a16="http://schemas.microsoft.com/office/drawing/2014/main" id="{7FB0E4CF-C013-F2FD-06AA-E4AB441AB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4168831"/>
                <a:ext cx="5143500" cy="842610"/>
              </a:xfrm>
              <a:prstGeom prst="rect">
                <a:avLst/>
              </a:prstGeom>
              <a:blipFill>
                <a:blip r:embed="rId4"/>
                <a:stretch>
                  <a:fillRect l="-3448" t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Placeholder 7">
                <a:extLst>
                  <a:ext uri="{FF2B5EF4-FFF2-40B4-BE49-F238E27FC236}">
                    <a16:creationId xmlns:a16="http://schemas.microsoft.com/office/drawing/2014/main" id="{07509419-B739-FB6C-F814-5FBA617065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080" y="4898986"/>
                <a:ext cx="5143500" cy="1090847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3"/>
                </a:pPr>
                <a:r>
                  <a:rPr lang="en-US" dirty="0"/>
                  <a:t>Total cross sections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,1.0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40" name="Text Placeholder 7">
                <a:extLst>
                  <a:ext uri="{FF2B5EF4-FFF2-40B4-BE49-F238E27FC236}">
                    <a16:creationId xmlns:a16="http://schemas.microsoft.com/office/drawing/2014/main" id="{07509419-B739-FB6C-F814-5FBA61706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4898986"/>
                <a:ext cx="5143500" cy="1090847"/>
              </a:xfrm>
              <a:prstGeom prst="rect">
                <a:avLst/>
              </a:prstGeom>
              <a:blipFill>
                <a:blip r:embed="rId5"/>
                <a:stretch>
                  <a:fillRect l="-3448" t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E282E4C8-DA04-7D7F-B5A4-0D51BDF83AD1}"/>
              </a:ext>
            </a:extLst>
          </p:cNvPr>
          <p:cNvSpPr txBox="1">
            <a:spLocks/>
          </p:cNvSpPr>
          <p:nvPr/>
        </p:nvSpPr>
        <p:spPr>
          <a:xfrm>
            <a:off x="6095998" y="1550242"/>
            <a:ext cx="6096002" cy="369332"/>
          </a:xfrm>
          <a:prstGeom prst="rect">
            <a:avLst/>
          </a:prstGeom>
        </p:spPr>
        <p:txBody>
          <a:bodyPr vert="horz" lIns="36576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Comparison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02B09F99-CAED-18EA-8E13-25F0380EC72F}"/>
              </a:ext>
            </a:extLst>
          </p:cNvPr>
          <p:cNvSpPr txBox="1">
            <a:spLocks/>
          </p:cNvSpPr>
          <p:nvPr/>
        </p:nvSpPr>
        <p:spPr>
          <a:xfrm>
            <a:off x="6011486" y="2685058"/>
            <a:ext cx="6096002" cy="707886"/>
          </a:xfrm>
          <a:prstGeom prst="rect">
            <a:avLst/>
          </a:prstGeom>
        </p:spPr>
        <p:txBody>
          <a:bodyPr vert="horz" wrap="square" lIns="182880" tIns="45720" rIns="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Straightforward Saltelli method vs. variance deconvolution modification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E7D84367-0C77-E3D8-3D33-E70DDCAAA99E}"/>
              </a:ext>
            </a:extLst>
          </p:cNvPr>
          <p:cNvSpPr txBox="1">
            <a:spLocks/>
          </p:cNvSpPr>
          <p:nvPr/>
        </p:nvSpPr>
        <p:spPr>
          <a:xfrm>
            <a:off x="0" y="1188720"/>
            <a:ext cx="6096000" cy="369332"/>
          </a:xfrm>
          <a:prstGeom prst="rect">
            <a:avLst/>
          </a:prstGeom>
        </p:spPr>
        <p:txBody>
          <a:bodyPr vert="horz" lIns="36576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Problem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 Placeholder 7">
                <a:extLst>
                  <a:ext uri="{FF2B5EF4-FFF2-40B4-BE49-F238E27FC236}">
                    <a16:creationId xmlns:a16="http://schemas.microsoft.com/office/drawing/2014/main" id="{3DE645BD-CD89-2EB7-91CD-BDCC774A30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1325" y="3388298"/>
                <a:ext cx="6096002" cy="762516"/>
              </a:xfrm>
              <a:prstGeom prst="rect">
                <a:avLst/>
              </a:prstGeom>
            </p:spPr>
            <p:txBody>
              <a:bodyPr vert="horz" wrap="square" lIns="182880" tIns="45720" rIns="0" bIns="45720" rtlCol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Number of MC RT particle histories: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5" name="Text Placeholder 7">
                <a:extLst>
                  <a:ext uri="{FF2B5EF4-FFF2-40B4-BE49-F238E27FC236}">
                    <a16:creationId xmlns:a16="http://schemas.microsoft.com/office/drawing/2014/main" id="{3DE645BD-CD89-2EB7-91CD-BDCC774A3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25" y="3388298"/>
                <a:ext cx="6096002" cy="762516"/>
              </a:xfrm>
              <a:prstGeom prst="rect">
                <a:avLst/>
              </a:prstGeom>
              <a:blipFill>
                <a:blip r:embed="rId6"/>
                <a:stretch>
                  <a:fillRect t="-3279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 Placeholder 7">
                <a:extLst>
                  <a:ext uri="{FF2B5EF4-FFF2-40B4-BE49-F238E27FC236}">
                    <a16:creationId xmlns:a16="http://schemas.microsoft.com/office/drawing/2014/main" id="{3CB17089-C00E-7FE3-B526-1FAB11C033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1328" y="1916002"/>
                <a:ext cx="6095999" cy="768352"/>
              </a:xfrm>
              <a:prstGeom prst="rect">
                <a:avLst/>
              </a:prstGeom>
            </p:spPr>
            <p:txBody>
              <a:bodyPr vert="horz" wrap="square" lIns="182880" tIns="45720" rIns="0" bIns="45720" rtlCol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Benchmark: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/>
                  <a:t>, analytic optical thickness                                                      Test: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6" name="Text Placeholder 7">
                <a:extLst>
                  <a:ext uri="{FF2B5EF4-FFF2-40B4-BE49-F238E27FC236}">
                    <a16:creationId xmlns:a16="http://schemas.microsoft.com/office/drawing/2014/main" id="{3CB17089-C00E-7FE3-B526-1FAB11C03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28" y="1916002"/>
                <a:ext cx="6095999" cy="768352"/>
              </a:xfrm>
              <a:prstGeom prst="rect">
                <a:avLst/>
              </a:prstGeom>
              <a:blipFill>
                <a:blip r:embed="rId7"/>
                <a:stretch>
                  <a:fillRect t="-3226" r="-61123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7FD7AD6-396B-59EE-FC05-C0CDDF26D39B}"/>
                  </a:ext>
                </a:extLst>
              </p:cNvPr>
              <p:cNvSpPr txBox="1"/>
              <p:nvPr/>
            </p:nvSpPr>
            <p:spPr>
              <a:xfrm>
                <a:off x="7751886" y="5715000"/>
                <a:ext cx="272796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7FD7AD6-396B-59EE-FC05-C0CDDF26D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886" y="5715000"/>
                <a:ext cx="272796" cy="274320"/>
              </a:xfrm>
              <a:prstGeom prst="rect">
                <a:avLst/>
              </a:prstGeom>
              <a:blipFill>
                <a:blip r:embed="rId8"/>
                <a:stretch>
                  <a:fillRect l="-4545" r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EA81C74-97BF-D3FA-33B3-CE59DE4454ED}"/>
                  </a:ext>
                </a:extLst>
              </p:cNvPr>
              <p:cNvSpPr txBox="1"/>
              <p:nvPr/>
            </p:nvSpPr>
            <p:spPr>
              <a:xfrm>
                <a:off x="7952809" y="5715000"/>
                <a:ext cx="457200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EA81C74-97BF-D3FA-33B3-CE59DE445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809" y="5715000"/>
                <a:ext cx="457200" cy="274320"/>
              </a:xfrm>
              <a:prstGeom prst="rect">
                <a:avLst/>
              </a:prstGeom>
              <a:blipFill>
                <a:blip r:embed="rId9"/>
                <a:stretch>
                  <a:fillRect l="-270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E073CD-03A3-E84B-AE7A-72CB33AE24C9}"/>
                  </a:ext>
                </a:extLst>
              </p:cNvPr>
              <p:cNvSpPr txBox="1"/>
              <p:nvPr/>
            </p:nvSpPr>
            <p:spPr>
              <a:xfrm>
                <a:off x="9205502" y="5715000"/>
                <a:ext cx="457200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1.7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E073CD-03A3-E84B-AE7A-72CB33AE2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502" y="5715000"/>
                <a:ext cx="457200" cy="27432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09F8D-279C-A88A-3E75-ADCE35375BEE}"/>
                  </a:ext>
                </a:extLst>
              </p:cNvPr>
              <p:cNvSpPr txBox="1"/>
              <p:nvPr/>
            </p:nvSpPr>
            <p:spPr>
              <a:xfrm>
                <a:off x="10406636" y="5715000"/>
                <a:ext cx="457200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3.0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B09F8D-279C-A88A-3E75-ADCE35375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636" y="5715000"/>
                <a:ext cx="457200" cy="27432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5C59722-120C-F235-C471-D43AA8E7D2C7}"/>
                  </a:ext>
                </a:extLst>
              </p:cNvPr>
              <p:cNvSpPr txBox="1"/>
              <p:nvPr/>
            </p:nvSpPr>
            <p:spPr>
              <a:xfrm>
                <a:off x="9787130" y="5715000"/>
                <a:ext cx="457200" cy="27432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2.3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5C59722-120C-F235-C471-D43AA8E7D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130" y="5715000"/>
                <a:ext cx="457200" cy="274320"/>
              </a:xfrm>
              <a:prstGeom prst="rect">
                <a:avLst/>
              </a:prstGeom>
              <a:blipFill>
                <a:blip r:embed="rId1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eft-Right Arrow 56">
            <a:extLst>
              <a:ext uri="{FF2B5EF4-FFF2-40B4-BE49-F238E27FC236}">
                <a16:creationId xmlns:a16="http://schemas.microsoft.com/office/drawing/2014/main" id="{5813CC32-3D47-628A-025C-832CE9A3ADB9}"/>
              </a:ext>
            </a:extLst>
          </p:cNvPr>
          <p:cNvSpPr/>
          <p:nvPr/>
        </p:nvSpPr>
        <p:spPr>
          <a:xfrm>
            <a:off x="8175498" y="5950886"/>
            <a:ext cx="1265681" cy="26022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46446E-7D91-F346-E546-E654EFDDD9AF}"/>
                  </a:ext>
                </a:extLst>
              </p:cNvPr>
              <p:cNvSpPr txBox="1"/>
              <p:nvPr/>
            </p:nvSpPr>
            <p:spPr>
              <a:xfrm>
                <a:off x="8351138" y="6206332"/>
                <a:ext cx="914400" cy="380239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range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46446E-7D91-F346-E546-E654EFDDD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138" y="6206332"/>
                <a:ext cx="914400" cy="380239"/>
              </a:xfrm>
              <a:prstGeom prst="rect">
                <a:avLst/>
              </a:prstGeom>
              <a:blipFill>
                <a:blip r:embed="rId13"/>
                <a:stretch>
                  <a:fillRect l="-2740" t="-19355" r="-12329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Left-Right Arrow 58">
            <a:extLst>
              <a:ext uri="{FF2B5EF4-FFF2-40B4-BE49-F238E27FC236}">
                <a16:creationId xmlns:a16="http://schemas.microsoft.com/office/drawing/2014/main" id="{6E794256-0396-5EE2-78D0-EE396F0364C1}"/>
              </a:ext>
            </a:extLst>
          </p:cNvPr>
          <p:cNvSpPr/>
          <p:nvPr/>
        </p:nvSpPr>
        <p:spPr>
          <a:xfrm>
            <a:off x="9459125" y="5949361"/>
            <a:ext cx="527647" cy="26022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51E415-5E05-F76A-5F5A-4F1AF922E2A9}"/>
                  </a:ext>
                </a:extLst>
              </p:cNvPr>
              <p:cNvSpPr txBox="1"/>
              <p:nvPr/>
            </p:nvSpPr>
            <p:spPr>
              <a:xfrm>
                <a:off x="9616819" y="6206332"/>
                <a:ext cx="914400" cy="380239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range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51E415-5E05-F76A-5F5A-4F1AF922E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819" y="6206332"/>
                <a:ext cx="914400" cy="380239"/>
              </a:xfrm>
              <a:prstGeom prst="rect">
                <a:avLst/>
              </a:prstGeom>
              <a:blipFill>
                <a:blip r:embed="rId14"/>
                <a:stretch>
                  <a:fillRect l="-2740" t="-19355" r="-12329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7972C66-23ED-FCAA-B0EB-20629815A429}"/>
              </a:ext>
            </a:extLst>
          </p:cNvPr>
          <p:cNvCxnSpPr>
            <a:cxnSpLocks/>
          </p:cNvCxnSpPr>
          <p:nvPr/>
        </p:nvCxnSpPr>
        <p:spPr>
          <a:xfrm flipV="1">
            <a:off x="7883651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B977D2A-52CD-F06D-EFF7-598ED8BCF55A}"/>
              </a:ext>
            </a:extLst>
          </p:cNvPr>
          <p:cNvCxnSpPr>
            <a:cxnSpLocks/>
          </p:cNvCxnSpPr>
          <p:nvPr/>
        </p:nvCxnSpPr>
        <p:spPr>
          <a:xfrm flipV="1">
            <a:off x="8175498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810EC50-A386-EDC8-5C68-A2982DDBB1D4}"/>
              </a:ext>
            </a:extLst>
          </p:cNvPr>
          <p:cNvCxnSpPr>
            <a:cxnSpLocks/>
          </p:cNvCxnSpPr>
          <p:nvPr/>
        </p:nvCxnSpPr>
        <p:spPr>
          <a:xfrm flipV="1">
            <a:off x="9427463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EEACB19-EFC6-1314-BFD5-2B62012DD9F7}"/>
              </a:ext>
            </a:extLst>
          </p:cNvPr>
          <p:cNvCxnSpPr>
            <a:cxnSpLocks/>
          </p:cNvCxnSpPr>
          <p:nvPr/>
        </p:nvCxnSpPr>
        <p:spPr>
          <a:xfrm flipV="1">
            <a:off x="10005060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07FDD4-E19E-5047-ECD5-293B9379D9B3}"/>
              </a:ext>
            </a:extLst>
          </p:cNvPr>
          <p:cNvCxnSpPr>
            <a:cxnSpLocks/>
          </p:cNvCxnSpPr>
          <p:nvPr/>
        </p:nvCxnSpPr>
        <p:spPr>
          <a:xfrm flipV="1">
            <a:off x="10628374" y="530352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9A87247-8166-1B80-8B23-BAF9375BBC2E}"/>
              </a:ext>
            </a:extLst>
          </p:cNvPr>
          <p:cNvSpPr/>
          <p:nvPr/>
        </p:nvSpPr>
        <p:spPr>
          <a:xfrm>
            <a:off x="7883652" y="4376103"/>
            <a:ext cx="1548384" cy="12979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2B882D-EDA6-1626-C65E-4CEAD69EED33}"/>
              </a:ext>
            </a:extLst>
          </p:cNvPr>
          <p:cNvSpPr/>
          <p:nvPr/>
        </p:nvSpPr>
        <p:spPr>
          <a:xfrm>
            <a:off x="9441179" y="4376103"/>
            <a:ext cx="1188721" cy="12979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00E6AA6-79B1-2AEA-57AD-2C3F774371D7}"/>
              </a:ext>
            </a:extLst>
          </p:cNvPr>
          <p:cNvSpPr/>
          <p:nvPr/>
        </p:nvSpPr>
        <p:spPr>
          <a:xfrm>
            <a:off x="8481824" y="4376103"/>
            <a:ext cx="1507996" cy="1297987"/>
          </a:xfrm>
          <a:prstGeom prst="rect">
            <a:avLst/>
          </a:prstGeom>
          <a:solidFill>
            <a:schemeClr val="tx2">
              <a:lumMod val="5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e 69">
            <a:extLst>
              <a:ext uri="{FF2B5EF4-FFF2-40B4-BE49-F238E27FC236}">
                <a16:creationId xmlns:a16="http://schemas.microsoft.com/office/drawing/2014/main" id="{2C1495E5-677D-AEEF-5430-2DA46A6E74BE}"/>
              </a:ext>
            </a:extLst>
          </p:cNvPr>
          <p:cNvSpPr>
            <a:spLocks noChangeAspect="1"/>
          </p:cNvSpPr>
          <p:nvPr/>
        </p:nvSpPr>
        <p:spPr>
          <a:xfrm>
            <a:off x="6350891" y="4834824"/>
            <a:ext cx="1280160" cy="1280160"/>
          </a:xfrm>
          <a:prstGeom prst="pie">
            <a:avLst>
              <a:gd name="adj1" fmla="val 18668238"/>
              <a:gd name="adj2" fmla="val 34660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0ADE57F-7B36-031A-A0DB-FB23AB1BF311}"/>
              </a:ext>
            </a:extLst>
          </p:cNvPr>
          <p:cNvCxnSpPr/>
          <p:nvPr/>
        </p:nvCxnSpPr>
        <p:spPr>
          <a:xfrm flipV="1">
            <a:off x="6990971" y="4772639"/>
            <a:ext cx="640080" cy="71046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636FF3-59C2-25CD-1421-4C5C8468B8BF}"/>
              </a:ext>
            </a:extLst>
          </p:cNvPr>
          <p:cNvCxnSpPr>
            <a:cxnSpLocks/>
          </p:cNvCxnSpPr>
          <p:nvPr/>
        </p:nvCxnSpPr>
        <p:spPr>
          <a:xfrm>
            <a:off x="6988875" y="5483485"/>
            <a:ext cx="835345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10F044-4B07-EDA5-5116-7ED731630964}"/>
                  </a:ext>
                </a:extLst>
              </p:cNvPr>
              <p:cNvSpPr txBox="1"/>
              <p:nvPr/>
            </p:nvSpPr>
            <p:spPr>
              <a:xfrm>
                <a:off x="7247382" y="5150482"/>
                <a:ext cx="288036" cy="2773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10F044-4B07-EDA5-5116-7ED731630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382" y="5150482"/>
                <a:ext cx="288036" cy="277300"/>
              </a:xfrm>
              <a:prstGeom prst="rect">
                <a:avLst/>
              </a:prstGeom>
              <a:blipFill>
                <a:blip r:embed="rId15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6F66E95-707A-E03B-7170-E640E8340A4F}"/>
                  </a:ext>
                </a:extLst>
              </p:cNvPr>
              <p:cNvSpPr txBox="1"/>
              <p:nvPr/>
            </p:nvSpPr>
            <p:spPr>
              <a:xfrm>
                <a:off x="8031480" y="4509781"/>
                <a:ext cx="288036" cy="2773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6F66E95-707A-E03B-7170-E640E8340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480" y="4509781"/>
                <a:ext cx="288036" cy="277300"/>
              </a:xfrm>
              <a:prstGeom prst="rect">
                <a:avLst/>
              </a:prstGeom>
              <a:blipFill>
                <a:blip r:embed="rId16"/>
                <a:stretch>
                  <a:fillRect l="-25000" r="-25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A365AF-AECA-6ADF-63E7-FB9E04B219D4}"/>
                  </a:ext>
                </a:extLst>
              </p:cNvPr>
              <p:cNvSpPr txBox="1"/>
              <p:nvPr/>
            </p:nvSpPr>
            <p:spPr>
              <a:xfrm>
                <a:off x="9087612" y="4509781"/>
                <a:ext cx="288036" cy="2773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4A365AF-AECA-6ADF-63E7-FB9E04B21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612" y="4509781"/>
                <a:ext cx="288036" cy="277300"/>
              </a:xfrm>
              <a:prstGeom prst="rect">
                <a:avLst/>
              </a:prstGeom>
              <a:blipFill>
                <a:blip r:embed="rId17"/>
                <a:stretch>
                  <a:fillRect l="-25000" r="-25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613E666-9585-D495-BCDB-3FF158A47017}"/>
                  </a:ext>
                </a:extLst>
              </p:cNvPr>
              <p:cNvSpPr txBox="1"/>
              <p:nvPr/>
            </p:nvSpPr>
            <p:spPr>
              <a:xfrm>
                <a:off x="10165079" y="4509781"/>
                <a:ext cx="288036" cy="277300"/>
              </a:xfrm>
              <a:prstGeom prst="rect">
                <a:avLst/>
              </a:prstGeom>
            </p:spPr>
            <p:txBody>
              <a:bodyPr vert="horz" wrap="non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613E666-9585-D495-BCDB-3FF158A47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079" y="4509781"/>
                <a:ext cx="288036" cy="277300"/>
              </a:xfrm>
              <a:prstGeom prst="rect">
                <a:avLst/>
              </a:prstGeom>
              <a:blipFill>
                <a:blip r:embed="rId18"/>
                <a:stretch>
                  <a:fillRect l="-25000" r="-25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BF3C4E2-A746-4AC5-D7A4-CBDA72D3D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13/19</a:t>
            </a:r>
          </a:p>
        </p:txBody>
      </p:sp>
    </p:spTree>
    <p:extLst>
      <p:ext uri="{BB962C8B-B14F-4D97-AF65-F5344CB8AC3E}">
        <p14:creationId xmlns:p14="http://schemas.microsoft.com/office/powerpoint/2010/main" val="27086675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6527EC-6BD1-C155-8EDE-AA8486528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161288"/>
            <a:ext cx="6702552" cy="5026914"/>
          </a:xfrm>
          <a:prstGeom prst="rect">
            <a:avLst/>
          </a:prstGeom>
        </p:spPr>
      </p:pic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E7D84367-0C77-E3D8-3D33-E70DDCAAA99E}"/>
              </a:ext>
            </a:extLst>
          </p:cNvPr>
          <p:cNvSpPr txBox="1">
            <a:spLocks/>
          </p:cNvSpPr>
          <p:nvPr/>
        </p:nvSpPr>
        <p:spPr>
          <a:xfrm>
            <a:off x="3231645" y="1163766"/>
            <a:ext cx="5728710" cy="369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First-order SI for cosine of beam incident angle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FABA77-99EE-4DED-AC7D-256455F71A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6" t="12637" r="10280" b="54889"/>
          <a:stretch/>
        </p:blipFill>
        <p:spPr>
          <a:xfrm>
            <a:off x="6303980" y="1796527"/>
            <a:ext cx="2452745" cy="16324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D93E655-F4DF-0725-9573-E5CD31087D7C}"/>
              </a:ext>
            </a:extLst>
          </p:cNvPr>
          <p:cNvSpPr/>
          <p:nvPr/>
        </p:nvSpPr>
        <p:spPr>
          <a:xfrm>
            <a:off x="6483927" y="2335121"/>
            <a:ext cx="2176423" cy="294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49159F-FB48-F81F-104B-B79CE8F4E27C}"/>
              </a:ext>
            </a:extLst>
          </p:cNvPr>
          <p:cNvSpPr/>
          <p:nvPr/>
        </p:nvSpPr>
        <p:spPr>
          <a:xfrm>
            <a:off x="6483926" y="2893878"/>
            <a:ext cx="2176423" cy="294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E1DB63B-92E8-A849-B7E8-50EF738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over 25000 repetitions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C1D9A20F-0CD8-0E44-E83B-2E6FE7A3B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14/19</a:t>
            </a:r>
          </a:p>
        </p:txBody>
      </p:sp>
    </p:spTree>
    <p:extLst>
      <p:ext uri="{BB962C8B-B14F-4D97-AF65-F5344CB8AC3E}">
        <p14:creationId xmlns:p14="http://schemas.microsoft.com/office/powerpoint/2010/main" val="11931396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EBE7E8-663E-47E0-0628-3CE54DDA3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161288"/>
            <a:ext cx="6702552" cy="5026914"/>
          </a:xfrm>
          <a:prstGeom prst="rect">
            <a:avLst/>
          </a:prstGeom>
        </p:spPr>
      </p:pic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E7D84367-0C77-E3D8-3D33-E70DDCAAA99E}"/>
              </a:ext>
            </a:extLst>
          </p:cNvPr>
          <p:cNvSpPr txBox="1">
            <a:spLocks/>
          </p:cNvSpPr>
          <p:nvPr/>
        </p:nvSpPr>
        <p:spPr>
          <a:xfrm>
            <a:off x="3231645" y="1163766"/>
            <a:ext cx="5728710" cy="369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First-order SI for cosine of beam incident angle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3CAD35A7-928C-F336-C423-9334A6ED0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14/19</a:t>
            </a:r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224755DA-340A-8C2E-42BA-5F9BFE40F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66701"/>
            <a:ext cx="10082442" cy="762000"/>
          </a:xfrm>
        </p:spPr>
        <p:txBody>
          <a:bodyPr/>
          <a:lstStyle/>
          <a:p>
            <a:r>
              <a:rPr lang="en-US" dirty="0"/>
              <a:t>Distributions over 25000 repetitions</a:t>
            </a:r>
          </a:p>
        </p:txBody>
      </p:sp>
    </p:spTree>
    <p:extLst>
      <p:ext uri="{BB962C8B-B14F-4D97-AF65-F5344CB8AC3E}">
        <p14:creationId xmlns:p14="http://schemas.microsoft.com/office/powerpoint/2010/main" val="12089327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BB031F-6D4D-C920-4F40-7A754D362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163766"/>
            <a:ext cx="6705600" cy="5029200"/>
          </a:xfrm>
          <a:prstGeom prst="rect">
            <a:avLst/>
          </a:prstGeom>
        </p:spPr>
      </p:pic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E7D84367-0C77-E3D8-3D33-E70DDCAAA99E}"/>
              </a:ext>
            </a:extLst>
          </p:cNvPr>
          <p:cNvSpPr txBox="1">
            <a:spLocks/>
          </p:cNvSpPr>
          <p:nvPr/>
        </p:nvSpPr>
        <p:spPr>
          <a:xfrm>
            <a:off x="3231645" y="1163766"/>
            <a:ext cx="5728710" cy="369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Total SI for cosine of beam incident angle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39FB6870-3778-918F-3D14-9311FDDAB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15/19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DE2F140E-3751-B963-2F28-621604917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66701"/>
            <a:ext cx="10082442" cy="762000"/>
          </a:xfrm>
        </p:spPr>
        <p:txBody>
          <a:bodyPr/>
          <a:lstStyle/>
          <a:p>
            <a:r>
              <a:rPr lang="en-US" dirty="0"/>
              <a:t>Distributions over 25000 repetitions</a:t>
            </a:r>
          </a:p>
        </p:txBody>
      </p:sp>
    </p:spTree>
    <p:extLst>
      <p:ext uri="{BB962C8B-B14F-4D97-AF65-F5344CB8AC3E}">
        <p14:creationId xmlns:p14="http://schemas.microsoft.com/office/powerpoint/2010/main" val="24361672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261CB59-BF52-8633-8621-C66BA5AC3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163766"/>
            <a:ext cx="6705600" cy="5029200"/>
          </a:xfrm>
          <a:prstGeom prst="rect">
            <a:avLst/>
          </a:prstGeom>
        </p:spPr>
      </p:pic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E7D84367-0C77-E3D8-3D33-E70DDCAAA99E}"/>
              </a:ext>
            </a:extLst>
          </p:cNvPr>
          <p:cNvSpPr txBox="1">
            <a:spLocks/>
          </p:cNvSpPr>
          <p:nvPr/>
        </p:nvSpPr>
        <p:spPr>
          <a:xfrm>
            <a:off x="3231645" y="1163766"/>
            <a:ext cx="5728710" cy="369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First-order SI for total cross section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DB5DE789-C6FF-3146-9D02-25EA043F9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16/19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8DDDEE9B-2272-DB1D-5EB6-E10E0136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66701"/>
            <a:ext cx="10082442" cy="762000"/>
          </a:xfrm>
        </p:spPr>
        <p:txBody>
          <a:bodyPr/>
          <a:lstStyle/>
          <a:p>
            <a:r>
              <a:rPr lang="en-US" dirty="0"/>
              <a:t>Distributions over 25000 repetitions</a:t>
            </a:r>
          </a:p>
        </p:txBody>
      </p:sp>
    </p:spTree>
    <p:extLst>
      <p:ext uri="{BB962C8B-B14F-4D97-AF65-F5344CB8AC3E}">
        <p14:creationId xmlns:p14="http://schemas.microsoft.com/office/powerpoint/2010/main" val="247983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Background – global sensitivity analysis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840AAE17-468A-68E7-B3B1-518C60EA1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3/19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68894108-0249-24AE-089C-5553175A41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280160"/>
                <a:ext cx="11049000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uncertainty sources</a:t>
                </a: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68894108-0249-24AE-089C-5553175A4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280160"/>
                <a:ext cx="11049000" cy="369332"/>
              </a:xfrm>
              <a:prstGeom prst="rect">
                <a:avLst/>
              </a:prstGeom>
              <a:blipFill>
                <a:blip r:embed="rId3"/>
                <a:stretch>
                  <a:fillRect l="-1263" t="-16129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2">
                <a:extLst>
                  <a:ext uri="{FF2B5EF4-FFF2-40B4-BE49-F238E27FC236}">
                    <a16:creationId xmlns:a16="http://schemas.microsoft.com/office/drawing/2014/main" id="{F3F0EFFA-03F8-AB1B-92E3-32AA2AAF49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6652" y="3566160"/>
                <a:ext cx="9601200" cy="548640"/>
              </a:xfrm>
              <a:prstGeom prst="rect">
                <a:avLst/>
              </a:prstGeom>
              <a:noFill/>
            </p:spPr>
            <p:txBody>
              <a:bodyPr lIns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FFFFFF">
                        <a:lumMod val="25000"/>
                      </a:srgbClr>
                    </a:solidFill>
                    <a:ea typeface="Cambria Math" panose="02040503050406030204" pitchFamily="18" charset="0"/>
                  </a:rPr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FF">
                            <a:lumMod val="2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conditional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𝑐𝑜𝑛𝑠𝑡𝑎𝑛𝑡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 Placeholder 22">
                <a:extLst>
                  <a:ext uri="{FF2B5EF4-FFF2-40B4-BE49-F238E27FC236}">
                    <a16:creationId xmlns:a16="http://schemas.microsoft.com/office/drawing/2014/main" id="{F3F0EFFA-03F8-AB1B-92E3-32AA2AAF4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52" y="3566160"/>
                <a:ext cx="9601200" cy="548640"/>
              </a:xfrm>
              <a:prstGeom prst="rect">
                <a:avLst/>
              </a:prstGeom>
              <a:blipFill>
                <a:blip r:embed="rId4"/>
                <a:stretch>
                  <a:fillRect l="-145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22">
                <a:extLst>
                  <a:ext uri="{FF2B5EF4-FFF2-40B4-BE49-F238E27FC236}">
                    <a16:creationId xmlns:a16="http://schemas.microsoft.com/office/drawing/2014/main" id="{F5D1CD89-F5B1-5BA7-697F-31216DA8F5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6652" y="4297680"/>
                <a:ext cx="9601200" cy="548640"/>
              </a:xfrm>
              <a:prstGeom prst="rect">
                <a:avLst/>
              </a:prstGeom>
              <a:noFill/>
            </p:spPr>
            <p:txBody>
              <a:bodyPr lIns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FFFFFF">
                        <a:lumMod val="25000"/>
                      </a:srgbClr>
                    </a:solidFill>
                    <a:ea typeface="Cambria Math" panose="02040503050406030204" pitchFamily="18" charset="0"/>
                  </a:rPr>
                  <a:t>Variance over all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>
                            <a:lumMod val="2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conditional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  <m:r>
                          <a:rPr lang="en-US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i="1">
                                <a:solidFill>
                                  <a:srgbClr val="FFFFFF">
                                    <a:lumMod val="25000"/>
                                  </a:srgb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FFFF">
                                        <a:lumMod val="25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solidFill>
                          <a:srgbClr val="FFFFFF">
                            <a:lumMod val="2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≝</m:t>
                    </m:r>
                    <m:sSub>
                      <m:sSubPr>
                        <m:ctrlPr>
                          <a:rPr lang="en-US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</m:e>
                      <m:sub>
                        <m:r>
                          <a:rPr lang="en-US" i="1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 Placeholder 22">
                <a:extLst>
                  <a:ext uri="{FF2B5EF4-FFF2-40B4-BE49-F238E27FC236}">
                    <a16:creationId xmlns:a16="http://schemas.microsoft.com/office/drawing/2014/main" id="{F5D1CD89-F5B1-5BA7-697F-31216DA8F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52" y="4297680"/>
                <a:ext cx="9601200" cy="548640"/>
              </a:xfrm>
              <a:prstGeom prst="rect">
                <a:avLst/>
              </a:prstGeom>
              <a:blipFill>
                <a:blip r:embed="rId5"/>
                <a:stretch>
                  <a:fillRect l="-145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6">
                <a:extLst>
                  <a:ext uri="{FF2B5EF4-FFF2-40B4-BE49-F238E27FC236}">
                    <a16:creationId xmlns:a16="http://schemas.microsoft.com/office/drawing/2014/main" id="{4DFE6D64-3169-F382-248F-8FF2399C3E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728" y="1751771"/>
                <a:ext cx="5470092" cy="1213339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Statistics with respect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en-US" dirty="0"/>
              </a:p>
              <a:p>
                <a:pPr marL="726948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000" dirty="0"/>
                  <a:t>, mean</a:t>
                </a:r>
              </a:p>
              <a:p>
                <a:pPr marL="726948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𝕍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sz="2000" dirty="0"/>
                  <a:t>, variance</a:t>
                </a:r>
              </a:p>
            </p:txBody>
          </p:sp>
        </mc:Choice>
        <mc:Fallback xmlns="">
          <p:sp>
            <p:nvSpPr>
              <p:cNvPr id="35" name="Content Placeholder 6">
                <a:extLst>
                  <a:ext uri="{FF2B5EF4-FFF2-40B4-BE49-F238E27FC236}">
                    <a16:creationId xmlns:a16="http://schemas.microsoft.com/office/drawing/2014/main" id="{4DFE6D64-3169-F382-248F-8FF2399C3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" y="1751771"/>
                <a:ext cx="5470092" cy="1213339"/>
              </a:xfrm>
              <a:prstGeom prst="rect">
                <a:avLst/>
              </a:prstGeom>
              <a:blipFill>
                <a:blip r:embed="rId6"/>
                <a:stretch>
                  <a:fillRect l="-2546" t="-5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6">
                <a:extLst>
                  <a:ext uri="{FF2B5EF4-FFF2-40B4-BE49-F238E27FC236}">
                    <a16:creationId xmlns:a16="http://schemas.microsoft.com/office/drawing/2014/main" id="{13A207A1-BAC6-4B8B-0C27-8264564C1F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6320" y="3218460"/>
                <a:ext cx="11049000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/>
                    </a:solidFill>
                  </a:rPr>
                  <a:t>Conditional statistics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Content Placeholder 6">
                <a:extLst>
                  <a:ext uri="{FF2B5EF4-FFF2-40B4-BE49-F238E27FC236}">
                    <a16:creationId xmlns:a16="http://schemas.microsoft.com/office/drawing/2014/main" id="{13A207A1-BAC6-4B8B-0C27-8264564C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20" y="3218460"/>
                <a:ext cx="11049000" cy="369332"/>
              </a:xfrm>
              <a:prstGeom prst="rect">
                <a:avLst/>
              </a:prstGeom>
              <a:blipFill>
                <a:blip r:embed="rId7"/>
                <a:stretch>
                  <a:fillRect l="-1378" t="-2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Placeholder 22">
                <a:extLst>
                  <a:ext uri="{FF2B5EF4-FFF2-40B4-BE49-F238E27FC236}">
                    <a16:creationId xmlns:a16="http://schemas.microsoft.com/office/drawing/2014/main" id="{89806E4C-D9B9-82B6-D245-87BFB4D573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6652" y="5029200"/>
                <a:ext cx="5726798" cy="548640"/>
              </a:xfrm>
              <a:prstGeom prst="rect">
                <a:avLst/>
              </a:prstGeom>
              <a:noFill/>
            </p:spPr>
            <p:txBody>
              <a:bodyPr lIns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rgbClr val="FFFFFF">
                        <a:lumMod val="25000"/>
                      </a:srgbClr>
                    </a:solidFill>
                    <a:ea typeface="Cambria Math" panose="02040503050406030204" pitchFamily="18" charset="0"/>
                  </a:rPr>
                  <a:t>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FF">
                                <a:lumMod val="25000"/>
                              </a:srgb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FFFF">
                            <a:lumMod val="2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FFFF">
                        <a:lumMod val="25000"/>
                      </a:srgbClr>
                    </a:solidFill>
                    <a:ea typeface="Cambria Math" panose="02040503050406030204" pitchFamily="18" charset="0"/>
                  </a:rPr>
                  <a:t>f</a:t>
                </a:r>
                <a:r>
                  <a:rPr lang="en-US" b="0" dirty="0">
                    <a:solidFill>
                      <a:srgbClr val="FFFFFF">
                        <a:lumMod val="25000"/>
                      </a:srgbClr>
                    </a:solidFill>
                    <a:ea typeface="Cambria Math" panose="02040503050406030204" pitchFamily="18" charset="0"/>
                  </a:rPr>
                  <a:t>irst-order sensitivity index (SI)</a:t>
                </a:r>
                <a:endParaRPr lang="en-US" dirty="0"/>
              </a:p>
            </p:txBody>
          </p:sp>
        </mc:Choice>
        <mc:Fallback xmlns="">
          <p:sp>
            <p:nvSpPr>
              <p:cNvPr id="37" name="Text Placeholder 22">
                <a:extLst>
                  <a:ext uri="{FF2B5EF4-FFF2-40B4-BE49-F238E27FC236}">
                    <a16:creationId xmlns:a16="http://schemas.microsoft.com/office/drawing/2014/main" id="{89806E4C-D9B9-82B6-D245-87BFB4D57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52" y="5029200"/>
                <a:ext cx="5726798" cy="548640"/>
              </a:xfrm>
              <a:prstGeom prst="rect">
                <a:avLst/>
              </a:prstGeom>
              <a:blipFill>
                <a:blip r:embed="rId8"/>
                <a:stretch>
                  <a:fillRect l="-2434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D147657-4ACF-3797-6C76-1DAB732A30C9}"/>
                  </a:ext>
                </a:extLst>
              </p:cNvPr>
              <p:cNvSpPr txBox="1"/>
              <p:nvPr/>
            </p:nvSpPr>
            <p:spPr>
              <a:xfrm>
                <a:off x="6280601" y="4881417"/>
                <a:ext cx="2045862" cy="844205"/>
              </a:xfrm>
              <a:prstGeom prst="rect">
                <a:avLst/>
              </a:prstGeom>
              <a:noFill/>
            </p:spPr>
            <p:txBody>
              <a:bodyPr wrap="square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  <m:r>
                        <a:rPr lang="en-US" sz="2000" i="1">
                          <a:solidFill>
                            <a:srgbClr val="FFFFFF">
                              <a:lumMod val="25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≝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D147657-4ACF-3797-6C76-1DAB732A3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601" y="4881417"/>
                <a:ext cx="2045862" cy="8442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2427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B73FE9E-6616-034D-FAAD-50BA47B34F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"/>
          <a:stretch/>
        </p:blipFill>
        <p:spPr>
          <a:xfrm>
            <a:off x="7987899" y="3701980"/>
            <a:ext cx="3783800" cy="3017520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3BC77F0A-7F9A-DC58-8FDB-BB108DC0DD23}"/>
              </a:ext>
            </a:extLst>
          </p:cNvPr>
          <p:cNvSpPr/>
          <p:nvPr/>
        </p:nvSpPr>
        <p:spPr>
          <a:xfrm rot="10800000">
            <a:off x="11544066" y="772623"/>
            <a:ext cx="647934" cy="637309"/>
          </a:xfrm>
          <a:prstGeom prst="rtTriangle">
            <a:avLst/>
          </a:prstGeom>
          <a:solidFill>
            <a:srgbClr val="214A6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F4D96F1-7A7E-A7F8-B506-4DB575BEB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17/19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EC1732-2DF0-86B6-5CE2-993415A7B1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" b="5427"/>
          <a:stretch/>
        </p:blipFill>
        <p:spPr>
          <a:xfrm>
            <a:off x="7987897" y="1028700"/>
            <a:ext cx="3783799" cy="28537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7E57B0-AB82-99AF-E190-006740DBE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6" y="3701980"/>
            <a:ext cx="4023360" cy="3017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24EA89-9C57-6B39-C7CB-19EF4FF492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"/>
          <a:stretch/>
        </p:blipFill>
        <p:spPr>
          <a:xfrm>
            <a:off x="4204101" y="3701980"/>
            <a:ext cx="3783798" cy="3017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378B42-E41B-7372-78FB-86C018CC6C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7"/>
          <a:stretch/>
        </p:blipFill>
        <p:spPr>
          <a:xfrm>
            <a:off x="125416" y="1028700"/>
            <a:ext cx="4023360" cy="2853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3E690E-8F4A-9104-43D5-04E30C0720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r="1" b="5427"/>
          <a:stretch/>
        </p:blipFill>
        <p:spPr>
          <a:xfrm>
            <a:off x="4204102" y="1028701"/>
            <a:ext cx="3783797" cy="2853751"/>
          </a:xfrm>
          <a:prstGeom prst="rect">
            <a:avLst/>
          </a:prstGeom>
        </p:spPr>
      </p:pic>
      <p:sp>
        <p:nvSpPr>
          <p:cNvPr id="25" name="Title 5">
            <a:extLst>
              <a:ext uri="{FF2B5EF4-FFF2-40B4-BE49-F238E27FC236}">
                <a16:creationId xmlns:a16="http://schemas.microsoft.com/office/drawing/2014/main" id="{0442D024-CCDF-AED8-0A99-A9E7751F9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66701"/>
            <a:ext cx="10082442" cy="762000"/>
          </a:xfrm>
        </p:spPr>
        <p:txBody>
          <a:bodyPr/>
          <a:lstStyle/>
          <a:p>
            <a:r>
              <a:rPr lang="en-US" dirty="0"/>
              <a:t>Distributions over 25000 repetitions</a:t>
            </a:r>
          </a:p>
        </p:txBody>
      </p:sp>
    </p:spTree>
    <p:extLst>
      <p:ext uri="{BB962C8B-B14F-4D97-AF65-F5344CB8AC3E}">
        <p14:creationId xmlns:p14="http://schemas.microsoft.com/office/powerpoint/2010/main" val="5586235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E7D84367-0C77-E3D8-3D33-E70DDCAAA99E}"/>
              </a:ext>
            </a:extLst>
          </p:cNvPr>
          <p:cNvSpPr txBox="1">
            <a:spLocks/>
          </p:cNvSpPr>
          <p:nvPr/>
        </p:nvSpPr>
        <p:spPr>
          <a:xfrm>
            <a:off x="1301189" y="1635715"/>
            <a:ext cx="9589620" cy="369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Saltelli method vs. Saltelli modified with variance deconvolution (Saltelli-</a:t>
            </a:r>
            <a:r>
              <a:rPr lang="en-US" dirty="0" err="1">
                <a:solidFill>
                  <a:schemeClr val="accent1"/>
                </a:solidFill>
              </a:rPr>
              <a:t>VarD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96A4711-8DA3-E312-F2B2-E1CE43774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18/19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9E266978-AEF7-0DE0-675E-6FAD24FF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66701"/>
            <a:ext cx="10082442" cy="762000"/>
          </a:xfrm>
        </p:spPr>
        <p:txBody>
          <a:bodyPr/>
          <a:lstStyle/>
          <a:p>
            <a:r>
              <a:rPr lang="en-US" dirty="0"/>
              <a:t>results over 25000 repetitions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2">
                <a:extLst>
                  <a:ext uri="{FF2B5EF4-FFF2-40B4-BE49-F238E27FC236}">
                    <a16:creationId xmlns:a16="http://schemas.microsoft.com/office/drawing/2014/main" id="{9609FBAF-BBF7-558B-BC6F-4DA4DB28D9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9729879"/>
                  </p:ext>
                </p:extLst>
              </p:nvPr>
            </p:nvGraphicFramePr>
            <p:xfrm>
              <a:off x="2157305" y="2236197"/>
              <a:ext cx="7877389" cy="11318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1612638145"/>
                        </a:ext>
                      </a:extLst>
                    </a:gridCol>
                    <a:gridCol w="1452881">
                      <a:extLst>
                        <a:ext uri="{9D8B030D-6E8A-4147-A177-3AD203B41FA5}">
                          <a16:colId xmlns:a16="http://schemas.microsoft.com/office/drawing/2014/main" val="2593661469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211847311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03660919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92672994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4868388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Benchmark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Saltelli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Saltelli-</a:t>
                          </a:r>
                          <a:r>
                            <a:rPr lang="en-US" dirty="0" err="1"/>
                            <a:t>VarD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9356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F77E1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D7252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2776B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9466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53401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0.6752(2)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0.27(8)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0.66(8)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0.67(8)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0.67(2)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91711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2">
                <a:extLst>
                  <a:ext uri="{FF2B5EF4-FFF2-40B4-BE49-F238E27FC236}">
                    <a16:creationId xmlns:a16="http://schemas.microsoft.com/office/drawing/2014/main" id="{9609FBAF-BBF7-558B-BC6F-4DA4DB28D9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9729879"/>
                  </p:ext>
                </p:extLst>
              </p:nvPr>
            </p:nvGraphicFramePr>
            <p:xfrm>
              <a:off x="2157305" y="2236197"/>
              <a:ext cx="7877389" cy="11318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1612638145"/>
                        </a:ext>
                      </a:extLst>
                    </a:gridCol>
                    <a:gridCol w="1452881">
                      <a:extLst>
                        <a:ext uri="{9D8B030D-6E8A-4147-A177-3AD203B41FA5}">
                          <a16:colId xmlns:a16="http://schemas.microsoft.com/office/drawing/2014/main" val="2593661469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211847311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03660919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92672994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4868388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Benchmark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Saltelli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Saltelli-</a:t>
                          </a:r>
                          <a:r>
                            <a:rPr lang="en-US" dirty="0" err="1"/>
                            <a:t>VarD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9356741"/>
                      </a:ext>
                    </a:extLst>
                  </a:tr>
                  <a:tr h="3902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66" t="-100000" r="-689873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2243" t="-100000" r="-301869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2243" t="-100000" r="-201869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82243" t="-100000" r="-101869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2243" t="-100000" r="-1869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53401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66" t="-220690" r="-68987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0.6752(2)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0.27(8)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0.66(8)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0.67(8)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0.67(2)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91711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319193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DE0545-568A-6467-9994-AEF71127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04D62BB-E05E-4CF1-27DD-215133C73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19/19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522808AD-FC0F-F38C-DF91-3879B3AC954E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647817" y="1230276"/>
                <a:ext cx="10896366" cy="2184105"/>
              </a:xfrm>
            </p:spPr>
            <p:txBody>
              <a:bodyPr/>
              <a:lstStyle/>
              <a:p>
                <a:pPr marL="457200" indent="-457200">
                  <a:buAutoNum type="arabicPeriod"/>
                </a:pPr>
                <a:r>
                  <a:rPr lang="en-US" dirty="0"/>
                  <a:t>Saltelli Method modified with variance deconvolution yields accurate results for global sensitivities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Modification is more efficient than over-resolving stochastic solver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Non-intrusive: no changes needed to stochastic solver or sample generation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Only additional data required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</m:oMath>
                </a14:m>
                <a:r>
                  <a:rPr lang="en-US" dirty="0"/>
                  <a:t> solver variances</a:t>
                </a:r>
              </a:p>
              <a:p>
                <a:pPr marL="457200" indent="-457200"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522808AD-FC0F-F38C-DF91-3879B3AC95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647817" y="1230276"/>
                <a:ext cx="10896366" cy="2184105"/>
              </a:xfrm>
              <a:blipFill>
                <a:blip r:embed="rId2"/>
                <a:stretch>
                  <a:fillRect l="-1512" t="-2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2">
            <a:extLst>
              <a:ext uri="{FF2B5EF4-FFF2-40B4-BE49-F238E27FC236}">
                <a16:creationId xmlns:a16="http://schemas.microsoft.com/office/drawing/2014/main" id="{CA035299-0D9C-70FD-BEF4-00675CA4B463}"/>
              </a:ext>
            </a:extLst>
          </p:cNvPr>
          <p:cNvSpPr txBox="1">
            <a:spLocks/>
          </p:cNvSpPr>
          <p:nvPr/>
        </p:nvSpPr>
        <p:spPr>
          <a:xfrm>
            <a:off x="647700" y="3615957"/>
            <a:ext cx="1008244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5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work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118963E-6E43-6604-FCAD-F02D4F115BD7}"/>
              </a:ext>
            </a:extLst>
          </p:cNvPr>
          <p:cNvSpPr txBox="1">
            <a:spLocks/>
          </p:cNvSpPr>
          <p:nvPr/>
        </p:nvSpPr>
        <p:spPr>
          <a:xfrm>
            <a:off x="647817" y="4452771"/>
            <a:ext cx="10896366" cy="108983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Apply variance deconvolution to additional Saltelli sampling estimators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More complex radiation transport applications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492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DE0545-568A-6467-9994-AEF711277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9C252-1A38-96E7-DE7F-8BC7B5FD59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7700" y="1409700"/>
            <a:ext cx="10896366" cy="46101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A. Saltelli et al. </a:t>
            </a:r>
            <a:r>
              <a:rPr lang="en-US" i="1" dirty="0"/>
              <a:t>Global Sensitivity Analysis: The primer.</a:t>
            </a:r>
            <a:r>
              <a:rPr lang="en-US" dirty="0"/>
              <a:t> John Wiley &amp; Sons (2008).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K. Clements, G. Geraci, and A.J. Olson. “Numerical investigation on the performance of a variance deconvolution estimator.” </a:t>
            </a:r>
            <a:r>
              <a:rPr lang="en-US" i="1" dirty="0"/>
              <a:t>Transactions of the American Nuclear Society Annual Meeting</a:t>
            </a:r>
            <a:r>
              <a:rPr lang="en-US" dirty="0"/>
              <a:t>, </a:t>
            </a:r>
            <a:r>
              <a:rPr lang="en-US" b="1" dirty="0"/>
              <a:t>vol 126</a:t>
            </a:r>
            <a:r>
              <a:rPr lang="en-US" dirty="0"/>
              <a:t>, pp. 344-347 (2022).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A. Saltelli et al. “Variance based sensitivity analysis of model output. Design and estimator for the total sensitivity index.” </a:t>
            </a:r>
            <a:r>
              <a:rPr lang="en-US" i="1" dirty="0"/>
              <a:t>Journal of Computer Physics Communications,</a:t>
            </a:r>
            <a:r>
              <a:rPr lang="en-US" dirty="0"/>
              <a:t> </a:t>
            </a:r>
            <a:r>
              <a:rPr lang="en-US" b="1" dirty="0"/>
              <a:t>vol 181</a:t>
            </a:r>
            <a:r>
              <a:rPr lang="en-US" dirty="0"/>
              <a:t>, pp. 259-270 (2009). </a:t>
            </a:r>
            <a:r>
              <a:rPr lang="en-US" dirty="0" err="1"/>
              <a:t>doi</a:t>
            </a:r>
            <a:r>
              <a:rPr lang="en-US" dirty="0"/>
              <a:t>: 10.1016/j.cpc.2009.09.018.</a:t>
            </a:r>
          </a:p>
        </p:txBody>
      </p:sp>
    </p:spTree>
    <p:extLst>
      <p:ext uri="{BB962C8B-B14F-4D97-AF65-F5344CB8AC3E}">
        <p14:creationId xmlns:p14="http://schemas.microsoft.com/office/powerpoint/2010/main" val="346381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B345D-0AC3-9D88-D439-B07F85B79E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0B108D-9AAE-3F05-BECF-677EFFB0CC39}"/>
              </a:ext>
            </a:extLst>
          </p:cNvPr>
          <p:cNvSpPr txBox="1"/>
          <p:nvPr/>
        </p:nvSpPr>
        <p:spPr>
          <a:xfrm>
            <a:off x="1656678" y="661595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F6F420-4CC0-643E-3664-880E1EB82D62}"/>
              </a:ext>
            </a:extLst>
          </p:cNvPr>
          <p:cNvSpPr/>
          <p:nvPr/>
        </p:nvSpPr>
        <p:spPr>
          <a:xfrm>
            <a:off x="9014908" y="0"/>
            <a:ext cx="3087445" cy="398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6F3C30-979F-A617-A456-047A55D08E61}"/>
              </a:ext>
            </a:extLst>
          </p:cNvPr>
          <p:cNvSpPr/>
          <p:nvPr/>
        </p:nvSpPr>
        <p:spPr>
          <a:xfrm>
            <a:off x="130884" y="6459967"/>
            <a:ext cx="3087445" cy="398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188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E7D84367-0C77-E3D8-3D33-E70DDCAAA99E}"/>
              </a:ext>
            </a:extLst>
          </p:cNvPr>
          <p:cNvSpPr txBox="1">
            <a:spLocks/>
          </p:cNvSpPr>
          <p:nvPr/>
        </p:nvSpPr>
        <p:spPr>
          <a:xfrm>
            <a:off x="1301189" y="1635715"/>
            <a:ext cx="9589620" cy="369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Saltelli method vs. Saltelli modified with variance deconvolution (Saltelli-</a:t>
            </a:r>
            <a:r>
              <a:rPr lang="en-US" dirty="0" err="1">
                <a:solidFill>
                  <a:schemeClr val="accent1"/>
                </a:solidFill>
              </a:rPr>
              <a:t>VarD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77C87F80-F07E-14A8-4A42-68C0024D40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9234011"/>
                  </p:ext>
                </p:extLst>
              </p:nvPr>
            </p:nvGraphicFramePr>
            <p:xfrm>
              <a:off x="2157305" y="2236197"/>
              <a:ext cx="7877389" cy="29860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1612638145"/>
                        </a:ext>
                      </a:extLst>
                    </a:gridCol>
                    <a:gridCol w="1452881">
                      <a:extLst>
                        <a:ext uri="{9D8B030D-6E8A-4147-A177-3AD203B41FA5}">
                          <a16:colId xmlns:a16="http://schemas.microsoft.com/office/drawing/2014/main" val="2593661469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211847311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03660919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92672994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4868388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Benchmark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Saltelli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Saltelli-</a:t>
                          </a:r>
                          <a:r>
                            <a:rPr lang="en-US" dirty="0" err="1"/>
                            <a:t>VarD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9356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F77E1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D7252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2776B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1000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rgbClr val="9466B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53401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0.1824(4)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0.07(8)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0.18(3)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9171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0.0549(4)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0.02(9)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0.06(3)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3383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0.6752(2)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0.27(8)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0.66(8)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0.67(8)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0.67(2)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32177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0.1835(8)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0.7(2)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0.2(2)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0.18(8)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0.18(5)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76643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0.1424(8)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0.7(2)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0.2(3)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0.14(8)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0.14(5)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58266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0.7623(7)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0.8(2)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0.76(4)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43179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77C87F80-F07E-14A8-4A42-68C0024D40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9234011"/>
                  </p:ext>
                </p:extLst>
              </p:nvPr>
            </p:nvGraphicFramePr>
            <p:xfrm>
              <a:off x="2157305" y="2236197"/>
              <a:ext cx="7877389" cy="29860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5840">
                      <a:extLst>
                        <a:ext uri="{9D8B030D-6E8A-4147-A177-3AD203B41FA5}">
                          <a16:colId xmlns:a16="http://schemas.microsoft.com/office/drawing/2014/main" val="1612638145"/>
                        </a:ext>
                      </a:extLst>
                    </a:gridCol>
                    <a:gridCol w="1452881">
                      <a:extLst>
                        <a:ext uri="{9D8B030D-6E8A-4147-A177-3AD203B41FA5}">
                          <a16:colId xmlns:a16="http://schemas.microsoft.com/office/drawing/2014/main" val="2593661469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211847311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036609196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92672994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4868388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Benchmark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Saltelli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Saltelli-</a:t>
                          </a:r>
                          <a:r>
                            <a:rPr lang="en-US" dirty="0" err="1"/>
                            <a:t>VarD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9356741"/>
                      </a:ext>
                    </a:extLst>
                  </a:tr>
                  <a:tr h="3902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66" t="-103226" r="-689873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2243" t="-103226" r="-301869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2243" t="-103226" r="-201869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2243" t="-103226" r="-101869" b="-593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2243" t="-103226" r="-1869" b="-5935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53401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66" t="-217241" r="-689873" b="-5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0.1824(4)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0.07(8)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0.18(3)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9171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66" t="-306667" r="-689873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0.0549(4)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0.02(9)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0.06(3)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3383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66" t="-420690" r="-689873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0.6752(2)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0.27(8)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0.66(8)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0.67(8)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0.67(2)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32177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66" t="-520690" r="-689873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0.1835(8)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0.7(2)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0.2(2)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0.18(8)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0.18(5)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76643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66" t="-600000" r="-68987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0.1424(8)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0.7(2)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0.2(3)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0.14(8)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0.14(5)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58266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66" t="-724138" r="-68987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0.7623(7)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0.9(1)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0.8(2)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0.76(4)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43179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itle 5">
            <a:extLst>
              <a:ext uri="{FF2B5EF4-FFF2-40B4-BE49-F238E27FC236}">
                <a16:creationId xmlns:a16="http://schemas.microsoft.com/office/drawing/2014/main" id="{016F9E8D-9712-0A4C-7DE4-BAD0FCD3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66701"/>
            <a:ext cx="10082442" cy="762000"/>
          </a:xfrm>
        </p:spPr>
        <p:txBody>
          <a:bodyPr/>
          <a:lstStyle/>
          <a:p>
            <a:r>
              <a:rPr lang="en-US" dirty="0"/>
              <a:t>results over 25000 repetitions</a:t>
            </a:r>
          </a:p>
        </p:txBody>
      </p:sp>
    </p:spTree>
    <p:extLst>
      <p:ext uri="{BB962C8B-B14F-4D97-AF65-F5344CB8AC3E}">
        <p14:creationId xmlns:p14="http://schemas.microsoft.com/office/powerpoint/2010/main" val="39144074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45A15B-2C82-B6B8-E097-EB29401A3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163766"/>
            <a:ext cx="6705600" cy="50292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E1DB63B-92E8-A849-B7E8-50EF738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transport test problem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E7D84367-0C77-E3D8-3D33-E70DDCAAA99E}"/>
              </a:ext>
            </a:extLst>
          </p:cNvPr>
          <p:cNvSpPr txBox="1">
            <a:spLocks/>
          </p:cNvSpPr>
          <p:nvPr/>
        </p:nvSpPr>
        <p:spPr>
          <a:xfrm>
            <a:off x="3231645" y="1163766"/>
            <a:ext cx="5728710" cy="369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First-order SI for cosine of beam incident angle</a:t>
            </a:r>
          </a:p>
        </p:txBody>
      </p:sp>
    </p:spTree>
    <p:extLst>
      <p:ext uri="{BB962C8B-B14F-4D97-AF65-F5344CB8AC3E}">
        <p14:creationId xmlns:p14="http://schemas.microsoft.com/office/powerpoint/2010/main" val="3758400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DD5624-42D1-154E-311F-6E359907D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163766"/>
            <a:ext cx="6705600" cy="50292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E1DB63B-92E8-A849-B7E8-50EF738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transport test problem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E7D84367-0C77-E3D8-3D33-E70DDCAAA99E}"/>
              </a:ext>
            </a:extLst>
          </p:cNvPr>
          <p:cNvSpPr txBox="1">
            <a:spLocks/>
          </p:cNvSpPr>
          <p:nvPr/>
        </p:nvSpPr>
        <p:spPr>
          <a:xfrm>
            <a:off x="3231645" y="1163766"/>
            <a:ext cx="5728710" cy="369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Total SI for cosine of beam incident angle</a:t>
            </a:r>
          </a:p>
        </p:txBody>
      </p:sp>
    </p:spTree>
    <p:extLst>
      <p:ext uri="{BB962C8B-B14F-4D97-AF65-F5344CB8AC3E}">
        <p14:creationId xmlns:p14="http://schemas.microsoft.com/office/powerpoint/2010/main" val="30190166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49840-B989-9693-BCD0-9B2D5047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163766"/>
            <a:ext cx="6705600" cy="50292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E1DB63B-92E8-A849-B7E8-50EF738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transport test problem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E7D84367-0C77-E3D8-3D33-E70DDCAAA99E}"/>
              </a:ext>
            </a:extLst>
          </p:cNvPr>
          <p:cNvSpPr txBox="1">
            <a:spLocks/>
          </p:cNvSpPr>
          <p:nvPr/>
        </p:nvSpPr>
        <p:spPr>
          <a:xfrm>
            <a:off x="3231645" y="1163766"/>
            <a:ext cx="5728710" cy="369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First-order SI for material boundary location</a:t>
            </a:r>
          </a:p>
        </p:txBody>
      </p:sp>
    </p:spTree>
    <p:extLst>
      <p:ext uri="{BB962C8B-B14F-4D97-AF65-F5344CB8AC3E}">
        <p14:creationId xmlns:p14="http://schemas.microsoft.com/office/powerpoint/2010/main" val="17387813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5CA008-9352-C2C7-9DE7-B36AED3CE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163766"/>
            <a:ext cx="6705600" cy="50292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E1DB63B-92E8-A849-B7E8-50EF738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transport test problem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E7D84367-0C77-E3D8-3D33-E70DDCAAA99E}"/>
              </a:ext>
            </a:extLst>
          </p:cNvPr>
          <p:cNvSpPr txBox="1">
            <a:spLocks/>
          </p:cNvSpPr>
          <p:nvPr/>
        </p:nvSpPr>
        <p:spPr>
          <a:xfrm>
            <a:off x="3231645" y="1163766"/>
            <a:ext cx="5728710" cy="369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Total SI for material boundary location</a:t>
            </a:r>
          </a:p>
        </p:txBody>
      </p:sp>
    </p:spTree>
    <p:extLst>
      <p:ext uri="{BB962C8B-B14F-4D97-AF65-F5344CB8AC3E}">
        <p14:creationId xmlns:p14="http://schemas.microsoft.com/office/powerpoint/2010/main" val="1891761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Background – sensitivity indices (SI)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849B487F-F20A-A549-5FDD-5B5B3A794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4/19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0EC29E-95AF-468B-8EB6-020FC6841B81}"/>
                  </a:ext>
                </a:extLst>
              </p:cNvPr>
              <p:cNvSpPr txBox="1"/>
              <p:nvPr/>
            </p:nvSpPr>
            <p:spPr>
              <a:xfrm>
                <a:off x="4901896" y="2047578"/>
                <a:ext cx="694944" cy="357052"/>
              </a:xfrm>
              <a:prstGeom prst="rect">
                <a:avLst/>
              </a:pr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rtlCol="0">
                <a:noAutofit/>
              </a:bodyPr>
              <a:lstStyle/>
              <a:p>
                <a:pPr algn="ctr"/>
                <a:r>
                  <a:rPr lang="en-US" dirty="0"/>
                  <a:t>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0EC29E-95AF-468B-8EB6-020FC684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896" y="2047578"/>
                <a:ext cx="694944" cy="357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8B69-D5B5-0AF7-376D-1C327F74FC2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155799" y="2226104"/>
            <a:ext cx="746097" cy="1786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2">
                <a:extLst>
                  <a:ext uri="{FF2B5EF4-FFF2-40B4-BE49-F238E27FC236}">
                    <a16:creationId xmlns:a16="http://schemas.microsoft.com/office/drawing/2014/main" id="{D9FA1B18-D946-8031-4A3A-56D39DE443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7378" y="1996637"/>
                <a:ext cx="2671975" cy="41404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 Placeholder 22">
                <a:extLst>
                  <a:ext uri="{FF2B5EF4-FFF2-40B4-BE49-F238E27FC236}">
                    <a16:creationId xmlns:a16="http://schemas.microsoft.com/office/drawing/2014/main" id="{D9FA1B18-D946-8031-4A3A-56D39DE44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378" y="1996637"/>
                <a:ext cx="2671975" cy="414049"/>
              </a:xfrm>
              <a:prstGeom prst="rect">
                <a:avLst/>
              </a:prstGeom>
              <a:blipFill>
                <a:blip r:embed="rId4"/>
                <a:stretch>
                  <a:fillRect l="-2370" t="-18182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F93B0843-EFD8-A796-FB3F-5A3C2A6E7DDD}"/>
              </a:ext>
            </a:extLst>
          </p:cNvPr>
          <p:cNvSpPr txBox="1">
            <a:spLocks/>
          </p:cNvSpPr>
          <p:nvPr/>
        </p:nvSpPr>
        <p:spPr>
          <a:xfrm>
            <a:off x="0" y="1233958"/>
            <a:ext cx="6096000" cy="369332"/>
          </a:xfrm>
          <a:prstGeom prst="rect">
            <a:avLst/>
          </a:prstGeom>
          <a:ln>
            <a:noFill/>
          </a:ln>
        </p:spPr>
        <p:txBody>
          <a:bodyPr vert="horz" lIns="45720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General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6">
                <a:extLst>
                  <a:ext uri="{FF2B5EF4-FFF2-40B4-BE49-F238E27FC236}">
                    <a16:creationId xmlns:a16="http://schemas.microsoft.com/office/drawing/2014/main" id="{DD8A87EF-AB2B-8E09-3F27-E5DD810D8E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338" y="1583908"/>
                <a:ext cx="5120640" cy="365760"/>
              </a:xfrm>
              <a:prstGeom prst="rect">
                <a:avLst/>
              </a:prstGeom>
            </p:spPr>
            <p:txBody>
              <a:bodyPr vert="horz" lIns="0" tIns="45720" rIns="0" bIns="4572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Content Placeholder 6">
                <a:extLst>
                  <a:ext uri="{FF2B5EF4-FFF2-40B4-BE49-F238E27FC236}">
                    <a16:creationId xmlns:a16="http://schemas.microsoft.com/office/drawing/2014/main" id="{DD8A87EF-AB2B-8E09-3F27-E5DD810D8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38" y="1583908"/>
                <a:ext cx="5120640" cy="365760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6794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5A813-432A-E2AB-50B7-705591338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163766"/>
            <a:ext cx="6705600" cy="50292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E1DB63B-92E8-A849-B7E8-50EF738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transport test problem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E7D84367-0C77-E3D8-3D33-E70DDCAAA99E}"/>
              </a:ext>
            </a:extLst>
          </p:cNvPr>
          <p:cNvSpPr txBox="1">
            <a:spLocks/>
          </p:cNvSpPr>
          <p:nvPr/>
        </p:nvSpPr>
        <p:spPr>
          <a:xfrm>
            <a:off x="3231645" y="1163766"/>
            <a:ext cx="5728710" cy="369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First-order SI for total cross section</a:t>
            </a:r>
          </a:p>
        </p:txBody>
      </p:sp>
    </p:spTree>
    <p:extLst>
      <p:ext uri="{BB962C8B-B14F-4D97-AF65-F5344CB8AC3E}">
        <p14:creationId xmlns:p14="http://schemas.microsoft.com/office/powerpoint/2010/main" val="18928438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18379E-CA96-6F25-8F90-DB90F8750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163766"/>
            <a:ext cx="6705600" cy="50292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E1DB63B-92E8-A849-B7E8-50EF7389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transport test problem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E7D84367-0C77-E3D8-3D33-E70DDCAAA99E}"/>
              </a:ext>
            </a:extLst>
          </p:cNvPr>
          <p:cNvSpPr txBox="1">
            <a:spLocks/>
          </p:cNvSpPr>
          <p:nvPr/>
        </p:nvSpPr>
        <p:spPr>
          <a:xfrm>
            <a:off x="3231645" y="1163766"/>
            <a:ext cx="5728710" cy="36933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Total SI for total cross section</a:t>
            </a:r>
          </a:p>
        </p:txBody>
      </p:sp>
    </p:spTree>
    <p:extLst>
      <p:ext uri="{BB962C8B-B14F-4D97-AF65-F5344CB8AC3E}">
        <p14:creationId xmlns:p14="http://schemas.microsoft.com/office/powerpoint/2010/main" val="2878935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Background – sensitivity indices (SI)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3CD1697-A9A7-E740-B98C-053F6747AAD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3361580"/>
                <a:ext cx="6096000" cy="369332"/>
              </a:xfr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Fractional contribution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3CD1697-A9A7-E740-B98C-053F6747A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3361580"/>
                <a:ext cx="6096000" cy="369332"/>
              </a:xfrm>
              <a:blipFill>
                <a:blip r:embed="rId3"/>
                <a:stretch>
                  <a:fillRect t="-1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6">
                <a:extLst>
                  <a:ext uri="{FF2B5EF4-FFF2-40B4-BE49-F238E27FC236}">
                    <a16:creationId xmlns:a16="http://schemas.microsoft.com/office/drawing/2014/main" id="{FF36CDDF-2CFC-6F94-C663-67EFECD866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104643"/>
                <a:ext cx="6096000" cy="844205"/>
              </a:xfrm>
              <a:prstGeom prst="rect">
                <a:avLst/>
              </a:prstGeom>
            </p:spPr>
            <p:txBody>
              <a:bodyPr vert="horz" wrap="square" lIns="0" tIns="45720" rIns="0" bIns="4572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b="0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ontent Placeholder 6">
                <a:extLst>
                  <a:ext uri="{FF2B5EF4-FFF2-40B4-BE49-F238E27FC236}">
                    <a16:creationId xmlns:a16="http://schemas.microsoft.com/office/drawing/2014/main" id="{FF36CDDF-2CFC-6F94-C663-67EFECD8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04643"/>
                <a:ext cx="6096000" cy="844205"/>
              </a:xfrm>
              <a:prstGeom prst="rect">
                <a:avLst/>
              </a:prstGeom>
              <a:blipFill>
                <a:blip r:embed="rId4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849B487F-F20A-A549-5FDD-5B5B3A794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4/19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0EC29E-95AF-468B-8EB6-020FC6841B81}"/>
                  </a:ext>
                </a:extLst>
              </p:cNvPr>
              <p:cNvSpPr txBox="1"/>
              <p:nvPr/>
            </p:nvSpPr>
            <p:spPr>
              <a:xfrm>
                <a:off x="4901896" y="2047578"/>
                <a:ext cx="694944" cy="357052"/>
              </a:xfrm>
              <a:prstGeom prst="rect">
                <a:avLst/>
              </a:pr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rtlCol="0">
                <a:noAutofit/>
              </a:bodyPr>
              <a:lstStyle/>
              <a:p>
                <a:pPr algn="ctr"/>
                <a:r>
                  <a:rPr lang="en-US" dirty="0"/>
                  <a:t>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0EC29E-95AF-468B-8EB6-020FC684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896" y="2047578"/>
                <a:ext cx="694944" cy="357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8B69-D5B5-0AF7-376D-1C327F74FC2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155799" y="2226104"/>
            <a:ext cx="746097" cy="1786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2">
                <a:extLst>
                  <a:ext uri="{FF2B5EF4-FFF2-40B4-BE49-F238E27FC236}">
                    <a16:creationId xmlns:a16="http://schemas.microsoft.com/office/drawing/2014/main" id="{D9FA1B18-D946-8031-4A3A-56D39DE443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7378" y="1996637"/>
                <a:ext cx="2671975" cy="41404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 Placeholder 22">
                <a:extLst>
                  <a:ext uri="{FF2B5EF4-FFF2-40B4-BE49-F238E27FC236}">
                    <a16:creationId xmlns:a16="http://schemas.microsoft.com/office/drawing/2014/main" id="{D9FA1B18-D946-8031-4A3A-56D39DE44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378" y="1996637"/>
                <a:ext cx="2671975" cy="414049"/>
              </a:xfrm>
              <a:prstGeom prst="rect">
                <a:avLst/>
              </a:prstGeom>
              <a:blipFill>
                <a:blip r:embed="rId6"/>
                <a:stretch>
                  <a:fillRect l="-2370" t="-18182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F93B0843-EFD8-A796-FB3F-5A3C2A6E7DDD}"/>
              </a:ext>
            </a:extLst>
          </p:cNvPr>
          <p:cNvSpPr txBox="1">
            <a:spLocks/>
          </p:cNvSpPr>
          <p:nvPr/>
        </p:nvSpPr>
        <p:spPr>
          <a:xfrm>
            <a:off x="0" y="1233958"/>
            <a:ext cx="6096000" cy="369332"/>
          </a:xfrm>
          <a:prstGeom prst="rect">
            <a:avLst/>
          </a:prstGeom>
          <a:ln>
            <a:noFill/>
          </a:ln>
        </p:spPr>
        <p:txBody>
          <a:bodyPr vert="horz" lIns="45720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General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6">
                <a:extLst>
                  <a:ext uri="{FF2B5EF4-FFF2-40B4-BE49-F238E27FC236}">
                    <a16:creationId xmlns:a16="http://schemas.microsoft.com/office/drawing/2014/main" id="{DD8A87EF-AB2B-8E09-3F27-E5DD810D8E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338" y="1583908"/>
                <a:ext cx="5120640" cy="365760"/>
              </a:xfrm>
              <a:prstGeom prst="rect">
                <a:avLst/>
              </a:prstGeom>
            </p:spPr>
            <p:txBody>
              <a:bodyPr vert="horz" lIns="0" tIns="45720" rIns="0" bIns="4572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Content Placeholder 6">
                <a:extLst>
                  <a:ext uri="{FF2B5EF4-FFF2-40B4-BE49-F238E27FC236}">
                    <a16:creationId xmlns:a16="http://schemas.microsoft.com/office/drawing/2014/main" id="{DD8A87EF-AB2B-8E09-3F27-E5DD810D8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38" y="1583908"/>
                <a:ext cx="5120640" cy="365760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96F897E-E73C-CAE1-2F09-41381668F844}"/>
              </a:ext>
            </a:extLst>
          </p:cNvPr>
          <p:cNvSpPr txBox="1">
            <a:spLocks/>
          </p:cNvSpPr>
          <p:nvPr/>
        </p:nvSpPr>
        <p:spPr>
          <a:xfrm>
            <a:off x="0" y="2980418"/>
            <a:ext cx="6096000" cy="369332"/>
          </a:xfrm>
          <a:prstGeom prst="rect">
            <a:avLst/>
          </a:prstGeom>
          <a:ln>
            <a:noFill/>
          </a:ln>
        </p:spPr>
        <p:txBody>
          <a:bodyPr vert="horz" lIns="45720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First-order sensitivity index (SI)</a:t>
            </a:r>
          </a:p>
        </p:txBody>
      </p:sp>
    </p:spTree>
    <p:extLst>
      <p:ext uri="{BB962C8B-B14F-4D97-AF65-F5344CB8AC3E}">
        <p14:creationId xmlns:p14="http://schemas.microsoft.com/office/powerpoint/2010/main" val="4108982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B3852C-E9B3-F148-A34D-D1B24CE4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</p:spPr>
        <p:txBody>
          <a:bodyPr/>
          <a:lstStyle/>
          <a:p>
            <a:r>
              <a:rPr lang="en-US" dirty="0"/>
              <a:t>Background – sensitivity indices (SI)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3CD1697-A9A7-E740-B98C-053F6747AAD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3361580"/>
                <a:ext cx="6096000" cy="369332"/>
              </a:xfr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Fractional contribution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3CD1697-A9A7-E740-B98C-053F6747A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3361580"/>
                <a:ext cx="6096000" cy="369332"/>
              </a:xfrm>
              <a:blipFill>
                <a:blip r:embed="rId3"/>
                <a:stretch>
                  <a:fillRect t="-1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6">
                <a:extLst>
                  <a:ext uri="{FF2B5EF4-FFF2-40B4-BE49-F238E27FC236}">
                    <a16:creationId xmlns:a16="http://schemas.microsoft.com/office/drawing/2014/main" id="{FF36CDDF-2CFC-6F94-C663-67EFECD866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104643"/>
                <a:ext cx="6096000" cy="844205"/>
              </a:xfrm>
              <a:prstGeom prst="rect">
                <a:avLst/>
              </a:prstGeom>
            </p:spPr>
            <p:txBody>
              <a:bodyPr vert="horz" wrap="square" lIns="0" tIns="45720" rIns="0" bIns="4572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b="0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ontent Placeholder 6">
                <a:extLst>
                  <a:ext uri="{FF2B5EF4-FFF2-40B4-BE49-F238E27FC236}">
                    <a16:creationId xmlns:a16="http://schemas.microsoft.com/office/drawing/2014/main" id="{FF36CDDF-2CFC-6F94-C663-67EFECD8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04643"/>
                <a:ext cx="6096000" cy="844205"/>
              </a:xfrm>
              <a:prstGeom prst="rect">
                <a:avLst/>
              </a:prstGeom>
              <a:blipFill>
                <a:blip r:embed="rId4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849B487F-F20A-A549-5FDD-5B5B3A794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581001"/>
            <a:ext cx="647934" cy="276999"/>
          </a:xfrm>
        </p:spPr>
        <p:txBody>
          <a:bodyPr>
            <a:spAutoFit/>
          </a:bodyPr>
          <a:lstStyle/>
          <a:p>
            <a:r>
              <a:rPr lang="en-US" sz="1200" dirty="0"/>
              <a:t>4/19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0EC29E-95AF-468B-8EB6-020FC6841B81}"/>
                  </a:ext>
                </a:extLst>
              </p:cNvPr>
              <p:cNvSpPr txBox="1"/>
              <p:nvPr/>
            </p:nvSpPr>
            <p:spPr>
              <a:xfrm>
                <a:off x="4901896" y="2047578"/>
                <a:ext cx="694944" cy="357052"/>
              </a:xfrm>
              <a:prstGeom prst="rect">
                <a:avLst/>
              </a:pr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rtlCol="0">
                <a:noAutofit/>
              </a:bodyPr>
              <a:lstStyle/>
              <a:p>
                <a:pPr algn="ctr"/>
                <a:r>
                  <a:rPr lang="en-US" dirty="0"/>
                  <a:t>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0EC29E-95AF-468B-8EB6-020FC6841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896" y="2047578"/>
                <a:ext cx="694944" cy="357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8B69-D5B5-0AF7-376D-1C327F74FC2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155799" y="2226104"/>
            <a:ext cx="746097" cy="1786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2">
                <a:extLst>
                  <a:ext uri="{FF2B5EF4-FFF2-40B4-BE49-F238E27FC236}">
                    <a16:creationId xmlns:a16="http://schemas.microsoft.com/office/drawing/2014/main" id="{D9FA1B18-D946-8031-4A3A-56D39DE443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7378" y="1996637"/>
                <a:ext cx="2671975" cy="414049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 Placeholder 22">
                <a:extLst>
                  <a:ext uri="{FF2B5EF4-FFF2-40B4-BE49-F238E27FC236}">
                    <a16:creationId xmlns:a16="http://schemas.microsoft.com/office/drawing/2014/main" id="{D9FA1B18-D946-8031-4A3A-56D39DE44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378" y="1996637"/>
                <a:ext cx="2671975" cy="414049"/>
              </a:xfrm>
              <a:prstGeom prst="rect">
                <a:avLst/>
              </a:prstGeom>
              <a:blipFill>
                <a:blip r:embed="rId6"/>
                <a:stretch>
                  <a:fillRect l="-2370" t="-18182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F93B0843-EFD8-A796-FB3F-5A3C2A6E7DDD}"/>
              </a:ext>
            </a:extLst>
          </p:cNvPr>
          <p:cNvSpPr txBox="1">
            <a:spLocks/>
          </p:cNvSpPr>
          <p:nvPr/>
        </p:nvSpPr>
        <p:spPr>
          <a:xfrm>
            <a:off x="0" y="1233958"/>
            <a:ext cx="6096000" cy="369332"/>
          </a:xfrm>
          <a:prstGeom prst="rect">
            <a:avLst/>
          </a:prstGeom>
          <a:ln>
            <a:noFill/>
          </a:ln>
        </p:spPr>
        <p:txBody>
          <a:bodyPr vert="horz" lIns="45720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General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6">
                <a:extLst>
                  <a:ext uri="{FF2B5EF4-FFF2-40B4-BE49-F238E27FC236}">
                    <a16:creationId xmlns:a16="http://schemas.microsoft.com/office/drawing/2014/main" id="{DD8A87EF-AB2B-8E09-3F27-E5DD810D8E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338" y="1583908"/>
                <a:ext cx="5120640" cy="365760"/>
              </a:xfrm>
              <a:prstGeom prst="rect">
                <a:avLst/>
              </a:prstGeom>
            </p:spPr>
            <p:txBody>
              <a:bodyPr vert="horz" lIns="0" tIns="45720" rIns="0" bIns="4572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Content Placeholder 6">
                <a:extLst>
                  <a:ext uri="{FF2B5EF4-FFF2-40B4-BE49-F238E27FC236}">
                    <a16:creationId xmlns:a16="http://schemas.microsoft.com/office/drawing/2014/main" id="{DD8A87EF-AB2B-8E09-3F27-E5DD810D8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38" y="1583908"/>
                <a:ext cx="5120640" cy="365760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61761F37-E83A-4BF4-8C2F-D84CB2AAC483}"/>
              </a:ext>
            </a:extLst>
          </p:cNvPr>
          <p:cNvSpPr txBox="1">
            <a:spLocks/>
          </p:cNvSpPr>
          <p:nvPr/>
        </p:nvSpPr>
        <p:spPr>
          <a:xfrm>
            <a:off x="5841995" y="2980418"/>
            <a:ext cx="6096000" cy="369332"/>
          </a:xfrm>
          <a:prstGeom prst="rect">
            <a:avLst/>
          </a:prstGeom>
          <a:ln>
            <a:noFill/>
          </a:ln>
        </p:spPr>
        <p:txBody>
          <a:bodyPr vert="horz" lIns="45720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Total sensitivity index (SI)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6">
                <a:extLst>
                  <a:ext uri="{FF2B5EF4-FFF2-40B4-BE49-F238E27FC236}">
                    <a16:creationId xmlns:a16="http://schemas.microsoft.com/office/drawing/2014/main" id="{AF5CCD33-4C74-5EFF-4E31-0F0A760756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41994" y="3400495"/>
                <a:ext cx="6096000" cy="646331"/>
              </a:xfrm>
              <a:prstGeom prst="rect">
                <a:avLst/>
              </a:prstGeom>
            </p:spPr>
            <p:txBody>
              <a:bodyPr vert="horz" wrap="square" lIns="0" tIns="45720" rIns="0" bIns="4572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0" dirty="0"/>
                  <a:t>Fractional contribution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and all of its interactions</a:t>
                </a:r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Content Placeholder 6">
                <a:extLst>
                  <a:ext uri="{FF2B5EF4-FFF2-40B4-BE49-F238E27FC236}">
                    <a16:creationId xmlns:a16="http://schemas.microsoft.com/office/drawing/2014/main" id="{AF5CCD33-4C74-5EFF-4E31-0F0A76075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994" y="3400495"/>
                <a:ext cx="6096000" cy="646331"/>
              </a:xfrm>
              <a:prstGeom prst="rect">
                <a:avLst/>
              </a:prstGeom>
              <a:blipFill>
                <a:blip r:embed="rId8"/>
                <a:stretch>
                  <a:fillRect t="-961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6">
                <a:extLst>
                  <a:ext uri="{FF2B5EF4-FFF2-40B4-BE49-F238E27FC236}">
                    <a16:creationId xmlns:a16="http://schemas.microsoft.com/office/drawing/2014/main" id="{20D0F260-51CC-D55C-3806-CAE925AB17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41994" y="4097571"/>
                <a:ext cx="6096000" cy="844205"/>
              </a:xfrm>
              <a:prstGeom prst="rect">
                <a:avLst/>
              </a:prstGeom>
            </p:spPr>
            <p:txBody>
              <a:bodyPr vert="horz" wrap="square" lIns="0" tIns="45720" rIns="0" bIns="4572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solidFill>
                                        <a:srgbClr val="FFFFFF">
                                          <a:lumMod val="2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∼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FFFF">
                                              <a:lumMod val="25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FFFF">
                                  <a:lumMod val="25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𝕍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FFFF">
                                      <a:lumMod val="25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Content Placeholder 6">
                <a:extLst>
                  <a:ext uri="{FF2B5EF4-FFF2-40B4-BE49-F238E27FC236}">
                    <a16:creationId xmlns:a16="http://schemas.microsoft.com/office/drawing/2014/main" id="{20D0F260-51CC-D55C-3806-CAE925AB1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994" y="4097571"/>
                <a:ext cx="6096000" cy="844205"/>
              </a:xfrm>
              <a:prstGeom prst="rect">
                <a:avLst/>
              </a:prstGeom>
              <a:blipFill>
                <a:blip r:embed="rId9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96F897E-E73C-CAE1-2F09-41381668F844}"/>
              </a:ext>
            </a:extLst>
          </p:cNvPr>
          <p:cNvSpPr txBox="1">
            <a:spLocks/>
          </p:cNvSpPr>
          <p:nvPr/>
        </p:nvSpPr>
        <p:spPr>
          <a:xfrm>
            <a:off x="0" y="2980418"/>
            <a:ext cx="6096000" cy="369332"/>
          </a:xfrm>
          <a:prstGeom prst="rect">
            <a:avLst/>
          </a:prstGeom>
          <a:ln>
            <a:noFill/>
          </a:ln>
        </p:spPr>
        <p:txBody>
          <a:bodyPr vert="horz" lIns="45720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First-order sensitivity index (SI)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AAF6EB-A257-A09B-7CF3-BB670EB78C5C}"/>
                  </a:ext>
                </a:extLst>
              </p:cNvPr>
              <p:cNvSpPr txBox="1"/>
              <p:nvPr/>
            </p:nvSpPr>
            <p:spPr>
              <a:xfrm>
                <a:off x="11091444" y="3773947"/>
                <a:ext cx="694944" cy="357052"/>
              </a:xfrm>
              <a:prstGeom prst="rect">
                <a:avLst/>
              </a:prstGeom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rtlCol="0">
                <a:noAutofit/>
              </a:bodyPr>
              <a:lstStyle/>
              <a:p>
                <a:pPr algn="ctr"/>
                <a:r>
                  <a:rPr lang="en-US" dirty="0"/>
                  <a:t>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AAF6EB-A257-A09B-7CF3-BB670EB78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1444" y="3773947"/>
                <a:ext cx="694944" cy="3570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44B723E-F3B1-61A2-E453-A1C33439C72F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10793222" y="3952473"/>
            <a:ext cx="298222" cy="3721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645177"/>
      </p:ext>
    </p:extLst>
  </p:cSld>
  <p:clrMapOvr>
    <a:masterClrMapping/>
  </p:clrMapOvr>
</p:sld>
</file>

<file path=ppt/theme/theme1.xml><?xml version="1.0" encoding="utf-8"?>
<a:theme xmlns:a="http://schemas.openxmlformats.org/drawingml/2006/main" name="SandiaBrand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Open Sans Bold &amp; light">
      <a:majorFont>
        <a:latin typeface="Open Sans 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ndiaBrand" id="{94809596-19C2-431E-9114-33941FEC1F40}" vid="{083E9008-FEEC-495A-8B48-EB6C59E42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SandiaBrand</Template>
  <TotalTime>23342</TotalTime>
  <Words>4097</Words>
  <Application>Microsoft Macintosh PowerPoint</Application>
  <PresentationFormat>Widescreen</PresentationFormat>
  <Paragraphs>701</Paragraphs>
  <Slides>71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Open Sans bold</vt:lpstr>
      <vt:lpstr>Cambria Math</vt:lpstr>
      <vt:lpstr>Open Sans Light</vt:lpstr>
      <vt:lpstr>Wingdings</vt:lpstr>
      <vt:lpstr>Open Sans SemiBold</vt:lpstr>
      <vt:lpstr>Courier New</vt:lpstr>
      <vt:lpstr>Arial</vt:lpstr>
      <vt:lpstr>Open Sans</vt:lpstr>
      <vt:lpstr>SandiaBrand</vt:lpstr>
      <vt:lpstr>Global sensitivity analysis in monte carlo radiation transport</vt:lpstr>
      <vt:lpstr>Overview</vt:lpstr>
      <vt:lpstr>Background – global sensitivity analysis</vt:lpstr>
      <vt:lpstr>Background – global sensitivity analysis</vt:lpstr>
      <vt:lpstr>Background – global sensitivity analysis</vt:lpstr>
      <vt:lpstr>Background – global sensitivity analysis</vt:lpstr>
      <vt:lpstr>Background – sensitivity indices (SI)</vt:lpstr>
      <vt:lpstr>Background – sensitivity indices (SI)</vt:lpstr>
      <vt:lpstr>Background – sensitivity indices (SI)</vt:lpstr>
      <vt:lpstr>Background – Saltelli method(GSA primer, 2008)</vt:lpstr>
      <vt:lpstr>Background – Saltelli method(GSA primer, 2008)</vt:lpstr>
      <vt:lpstr>Background – Saltelli method(GSA primer, 2008)</vt:lpstr>
      <vt:lpstr>Background – Saltelli method(GSA primer, 2008)</vt:lpstr>
      <vt:lpstr>Background – Saltelli method(GSA primer, 2008)</vt:lpstr>
      <vt:lpstr>Background – Saltelli method(GSA primer, 2008)</vt:lpstr>
      <vt:lpstr>Background – Saltelli method(GSA primer, 2008)</vt:lpstr>
      <vt:lpstr>Background – Saltelli method(GSA primer, 2008)</vt:lpstr>
      <vt:lpstr>Background – Saltelli method(GSA primer, 2008)</vt:lpstr>
      <vt:lpstr>Background – stochastic solvers</vt:lpstr>
      <vt:lpstr>Background – stochastic solvers</vt:lpstr>
      <vt:lpstr>Background – stochastic solvers</vt:lpstr>
      <vt:lpstr>Background – stochastic solvers</vt:lpstr>
      <vt:lpstr>Background – stochastic solvers</vt:lpstr>
      <vt:lpstr>Saltelli method with stochastic solvers</vt:lpstr>
      <vt:lpstr>Saltelli method with stochastic solvers</vt:lpstr>
      <vt:lpstr>Saltelli method with stochastic solvers</vt:lpstr>
      <vt:lpstr>Saltelli method with stochastic solvers</vt:lpstr>
      <vt:lpstr>Saltelli method with stochastic solvers</vt:lpstr>
      <vt:lpstr>variance deconvolution</vt:lpstr>
      <vt:lpstr>variance deconvolution</vt:lpstr>
      <vt:lpstr>variance deconvolution</vt:lpstr>
      <vt:lpstr>variance deconvolution</vt:lpstr>
      <vt:lpstr>variance deconvolution</vt:lpstr>
      <vt:lpstr>variance deconvolution</vt:lpstr>
      <vt:lpstr>Modified saltelli method</vt:lpstr>
      <vt:lpstr>Modified saltelli method</vt:lpstr>
      <vt:lpstr>Modified saltelli method</vt:lpstr>
      <vt:lpstr>Modified saltelli method</vt:lpstr>
      <vt:lpstr>Modified saltelli method</vt:lpstr>
      <vt:lpstr>Modified saltelli method</vt:lpstr>
      <vt:lpstr>Modified saltelli method</vt:lpstr>
      <vt:lpstr>Modified saltelli method</vt:lpstr>
      <vt:lpstr>Modified saltelli method</vt:lpstr>
      <vt:lpstr>Modified saltelli method</vt:lpstr>
      <vt:lpstr>Modified saltelli method</vt:lpstr>
      <vt:lpstr>Modified saltelli method</vt:lpstr>
      <vt:lpstr>Modified Saltelli method</vt:lpstr>
      <vt:lpstr>Modified Saltelli method</vt:lpstr>
      <vt:lpstr>Radiation transport test problem</vt:lpstr>
      <vt:lpstr>Radiation transport test problem</vt:lpstr>
      <vt:lpstr>Radiation transport test problem</vt:lpstr>
      <vt:lpstr>Radiation transport test problem</vt:lpstr>
      <vt:lpstr>Radiation transport test problem</vt:lpstr>
      <vt:lpstr>Radiation transport test problem</vt:lpstr>
      <vt:lpstr>Radiation transport test problem</vt:lpstr>
      <vt:lpstr>Distributions over 25000 repetitions</vt:lpstr>
      <vt:lpstr>Distributions over 25000 repetitions</vt:lpstr>
      <vt:lpstr>Distributions over 25000 repetitions</vt:lpstr>
      <vt:lpstr>Distributions over 25000 repetitions</vt:lpstr>
      <vt:lpstr>Distributions over 25000 repetitions</vt:lpstr>
      <vt:lpstr>results over 25000 repetitions</vt:lpstr>
      <vt:lpstr>Conclusions</vt:lpstr>
      <vt:lpstr>references</vt:lpstr>
      <vt:lpstr>Questions</vt:lpstr>
      <vt:lpstr>results over 25000 repetitions</vt:lpstr>
      <vt:lpstr>Radiation transport test problem</vt:lpstr>
      <vt:lpstr>Radiation transport test problem</vt:lpstr>
      <vt:lpstr>Radiation transport test problem</vt:lpstr>
      <vt:lpstr>Radiation transport test problem</vt:lpstr>
      <vt:lpstr>Radiation transport test problem</vt:lpstr>
      <vt:lpstr>Radiation transport test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Rejeki Lancar</dc:creator>
  <cp:lastModifiedBy>Clements, Kayla</cp:lastModifiedBy>
  <cp:revision>518</cp:revision>
  <dcterms:created xsi:type="dcterms:W3CDTF">2018-07-21T13:25:45Z</dcterms:created>
  <dcterms:modified xsi:type="dcterms:W3CDTF">2023-08-15T18:32:43Z</dcterms:modified>
</cp:coreProperties>
</file>